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
      <p:font typeface="Actor"/>
      <p:regular r:id="rId43"/>
    </p:embeddedFont>
    <p:embeddedFont>
      <p:font typeface="Century Schoolbook"/>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50F872-EBB7-43FD-B24C-7AEAF90D7080}">
  <a:tblStyle styleId="{A150F872-EBB7-43FD-B24C-7AEAF90D70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4.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6.xml"/><Relationship Id="rId44" Type="http://schemas.openxmlformats.org/officeDocument/2006/relationships/font" Target="fonts/CenturySchoolbook-regular.fntdata"/><Relationship Id="rId21" Type="http://schemas.openxmlformats.org/officeDocument/2006/relationships/slide" Target="slides/slide15.xml"/><Relationship Id="rId43" Type="http://schemas.openxmlformats.org/officeDocument/2006/relationships/font" Target="fonts/Actor-regular.fntdata"/><Relationship Id="rId24" Type="http://schemas.openxmlformats.org/officeDocument/2006/relationships/slide" Target="slides/slide18.xml"/><Relationship Id="rId46" Type="http://schemas.openxmlformats.org/officeDocument/2006/relationships/font" Target="fonts/CenturySchoolbook-italic.fntdata"/><Relationship Id="rId23" Type="http://schemas.openxmlformats.org/officeDocument/2006/relationships/slide" Target="slides/slide17.xml"/><Relationship Id="rId45" Type="http://schemas.openxmlformats.org/officeDocument/2006/relationships/font" Target="fonts/CenturySchoolboo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CenturySchoolbook-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Nuni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Nunito-italic.fntdata"/><Relationship Id="rId16" Type="http://schemas.openxmlformats.org/officeDocument/2006/relationships/slide" Target="slides/slide10.xml"/><Relationship Id="rId38" Type="http://schemas.openxmlformats.org/officeDocument/2006/relationships/font" Target="fonts/Nuni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f0295a96c_3_4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f0295a96c_3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d816e2b0b_0_4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d816e2b0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82e9cbfd3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82e9cbfd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ca625cbe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ca625c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d816e2b0b_2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d816e2b0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82e9cbfd3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82e9cbf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82e9cbfd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82e9cbf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cb25bf021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cb25bf0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82e9cbfd3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82e9cbf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cb25bf02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cb25bf0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cd9247fdf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cd9247f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f82e9cbfd3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f82e9cbf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cd9247fdf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cd9247fd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cd9247fdf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cd9247fd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d816e2b0b_0_4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d816e2b0b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d816e2b0b_2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d816e2b0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d816e2b0b_0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d816e2b0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d816e2b0b_0_3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d816e2b0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d816e2b0b_0_3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d816e2b0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d816e2b0b_0_3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d816e2b0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d816e2b0b_0_3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d816e2b0b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93a9e7129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93a9e71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93a9e7129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93a9e71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matplotlib.org/" TargetMode="External"/><Relationship Id="rId5" Type="http://schemas.openxmlformats.org/officeDocument/2006/relationships/hyperlink" Target="https://www.nltk.org/" TargetMode="External"/><Relationship Id="rId6" Type="http://schemas.openxmlformats.org/officeDocument/2006/relationships/hyperlink" Target="https://pandas.pydata.org/pandas-docs/stable/visualization.html" TargetMode="External"/><Relationship Id="rId7" Type="http://schemas.openxmlformats.org/officeDocument/2006/relationships/hyperlink" Target="https://seaborn.pydata.org/" TargetMode="External"/><Relationship Id="rId8"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0" l="0" r="37733" t="0"/>
          <a:stretch/>
        </p:blipFill>
        <p:spPr>
          <a:xfrm>
            <a:off x="3454850" y="0"/>
            <a:ext cx="5689150" cy="5143500"/>
          </a:xfrm>
          <a:prstGeom prst="rect">
            <a:avLst/>
          </a:prstGeom>
          <a:noFill/>
          <a:ln>
            <a:noFill/>
          </a:ln>
        </p:spPr>
      </p:pic>
      <p:pic>
        <p:nvPicPr>
          <p:cNvPr id="278" name="Google Shape;278;p13"/>
          <p:cNvPicPr preferRelativeResize="0"/>
          <p:nvPr/>
        </p:nvPicPr>
        <p:blipFill>
          <a:blip r:embed="rId4">
            <a:alphaModFix/>
          </a:blip>
          <a:stretch>
            <a:fillRect/>
          </a:stretch>
        </p:blipFill>
        <p:spPr>
          <a:xfrm>
            <a:off x="194100" y="78025"/>
            <a:ext cx="588824" cy="652901"/>
          </a:xfrm>
          <a:prstGeom prst="rect">
            <a:avLst/>
          </a:prstGeom>
          <a:noFill/>
          <a:ln>
            <a:noFill/>
          </a:ln>
        </p:spPr>
      </p:pic>
      <p:sp>
        <p:nvSpPr>
          <p:cNvPr id="279" name="Google Shape;279;p13"/>
          <p:cNvSpPr txBox="1"/>
          <p:nvPr>
            <p:ph type="ctrTitle"/>
          </p:nvPr>
        </p:nvSpPr>
        <p:spPr>
          <a:xfrm>
            <a:off x="194100" y="1007950"/>
            <a:ext cx="5689200" cy="1872900"/>
          </a:xfrm>
          <a:prstGeom prst="rect">
            <a:avLst/>
          </a:prstGeom>
        </p:spPr>
        <p:txBody>
          <a:bodyPr anchorCtr="0" anchor="ctr" bIns="91425" lIns="91425" spcFirstLastPara="1" rIns="91425" wrap="square" tIns="91425">
            <a:normAutofit/>
          </a:bodyPr>
          <a:lstStyle/>
          <a:p>
            <a:pPr indent="0" lvl="0" marL="0" rtl="0" algn="ctr">
              <a:lnSpc>
                <a:spcPct val="150000"/>
              </a:lnSpc>
              <a:spcBef>
                <a:spcPts val="300"/>
              </a:spcBef>
              <a:spcAft>
                <a:spcPts val="800"/>
              </a:spcAft>
              <a:buNone/>
            </a:pPr>
            <a:r>
              <a:rPr lang="en" sz="2600">
                <a:solidFill>
                  <a:srgbClr val="000000"/>
                </a:solidFill>
                <a:latin typeface="Times New Roman"/>
                <a:ea typeface="Times New Roman"/>
                <a:cs typeface="Times New Roman"/>
                <a:sym typeface="Times New Roman"/>
              </a:rPr>
              <a:t>Cluster Analysis of Twitter Data</a:t>
            </a:r>
            <a:endParaRPr sz="3700">
              <a:solidFill>
                <a:schemeClr val="dk2"/>
              </a:solidFill>
            </a:endParaRPr>
          </a:p>
        </p:txBody>
      </p:sp>
      <p:sp>
        <p:nvSpPr>
          <p:cNvPr id="280" name="Google Shape;280;p13"/>
          <p:cNvSpPr txBox="1"/>
          <p:nvPr/>
        </p:nvSpPr>
        <p:spPr>
          <a:xfrm>
            <a:off x="777600" y="3291650"/>
            <a:ext cx="4522200" cy="171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Under the esteemed Supervision</a:t>
            </a:r>
            <a:endParaRPr sz="1200">
              <a:latin typeface="Times New Roman"/>
              <a:ea typeface="Times New Roman"/>
              <a:cs typeface="Times New Roman"/>
              <a:sym typeface="Times New Roman"/>
            </a:endParaRPr>
          </a:p>
          <a:p>
            <a:pPr indent="0" lvl="0" marL="0" rtl="0" algn="ctr">
              <a:spcBef>
                <a:spcPts val="80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800"/>
              </a:spcBef>
              <a:spcAft>
                <a:spcPts val="0"/>
              </a:spcAft>
              <a:buNone/>
            </a:pPr>
            <a:r>
              <a:rPr b="1" lang="en" sz="1600">
                <a:latin typeface="Times New Roman"/>
                <a:ea typeface="Times New Roman"/>
                <a:cs typeface="Times New Roman"/>
                <a:sym typeface="Times New Roman"/>
              </a:rPr>
              <a:t>Dr. Rupam Bhattacharya</a:t>
            </a:r>
            <a:endParaRPr b="1" sz="1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i="1" lang="en">
                <a:latin typeface="Times New Roman"/>
                <a:ea typeface="Times New Roman"/>
                <a:cs typeface="Times New Roman"/>
                <a:sym typeface="Times New Roman"/>
              </a:rPr>
              <a:t>(Faculty, Department of Computer Science and Technology, IIIT Bhagalpur)</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22"/>
          <p:cNvSpPr txBox="1"/>
          <p:nvPr>
            <p:ph type="title"/>
          </p:nvPr>
        </p:nvSpPr>
        <p:spPr>
          <a:xfrm>
            <a:off x="4324575" y="1710600"/>
            <a:ext cx="4293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
            </a:r>
            <a:endParaRPr/>
          </a:p>
        </p:txBody>
      </p:sp>
      <p:sp>
        <p:nvSpPr>
          <p:cNvPr id="391" name="Google Shape;391;p22"/>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03</a:t>
            </a:r>
            <a:endParaRPr sz="10000">
              <a:solidFill>
                <a:srgbClr val="FFFFFF"/>
              </a:solidFill>
              <a:latin typeface="Avenir"/>
              <a:ea typeface="Avenir"/>
              <a:cs typeface="Avenir"/>
              <a:sym typeface="Avenir"/>
            </a:endParaRPr>
          </a:p>
        </p:txBody>
      </p:sp>
      <p:cxnSp>
        <p:nvCxnSpPr>
          <p:cNvPr id="392" name="Google Shape;392;p22"/>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
        <p:nvSpPr>
          <p:cNvPr id="393" name="Google Shape;393;p22"/>
          <p:cNvSpPr txBox="1"/>
          <p:nvPr/>
        </p:nvSpPr>
        <p:spPr>
          <a:xfrm>
            <a:off x="4191000" y="1727850"/>
            <a:ext cx="4584000" cy="1687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3800">
                <a:solidFill>
                  <a:srgbClr val="595959"/>
                </a:solidFill>
                <a:latin typeface="Avenir"/>
                <a:ea typeface="Avenir"/>
                <a:cs typeface="Avenir"/>
                <a:sym typeface="Avenir"/>
              </a:rPr>
              <a:t>Project Initialization</a:t>
            </a:r>
            <a:endParaRPr b="1" sz="3800">
              <a:solidFill>
                <a:srgbClr val="595959"/>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23"/>
          <p:cNvSpPr txBox="1"/>
          <p:nvPr/>
        </p:nvSpPr>
        <p:spPr>
          <a:xfrm>
            <a:off x="387900" y="7725"/>
            <a:ext cx="80682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595959"/>
                </a:solidFill>
                <a:latin typeface="Avenir"/>
                <a:ea typeface="Avenir"/>
                <a:cs typeface="Avenir"/>
                <a:sym typeface="Avenir"/>
              </a:rPr>
              <a:t>Prerequisite</a:t>
            </a:r>
            <a:endParaRPr sz="3000">
              <a:solidFill>
                <a:srgbClr val="595959"/>
              </a:solidFill>
              <a:latin typeface="Avenir"/>
              <a:ea typeface="Avenir"/>
              <a:cs typeface="Avenir"/>
              <a:sym typeface="Avenir"/>
            </a:endParaRPr>
          </a:p>
        </p:txBody>
      </p:sp>
      <p:sp>
        <p:nvSpPr>
          <p:cNvPr id="399" name="Google Shape;399;p23"/>
          <p:cNvSpPr/>
          <p:nvPr/>
        </p:nvSpPr>
        <p:spPr>
          <a:xfrm>
            <a:off x="464100" y="5211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3"/>
          <p:cNvSpPr/>
          <p:nvPr/>
        </p:nvSpPr>
        <p:spPr>
          <a:xfrm>
            <a:off x="1064143" y="5211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23"/>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02" name="Google Shape;402;p23"/>
          <p:cNvSpPr txBox="1"/>
          <p:nvPr/>
        </p:nvSpPr>
        <p:spPr>
          <a:xfrm>
            <a:off x="309650" y="733300"/>
            <a:ext cx="48735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500"/>
              </a:spcAft>
              <a:buNone/>
            </a:pPr>
            <a:r>
              <a:rPr b="1" lang="en" sz="2000" u="sng">
                <a:highlight>
                  <a:srgbClr val="FFFFFF"/>
                </a:highlight>
                <a:latin typeface="Nunito"/>
                <a:ea typeface="Nunito"/>
                <a:cs typeface="Nunito"/>
                <a:sym typeface="Nunito"/>
              </a:rPr>
              <a:t>Twitter Developer Account</a:t>
            </a:r>
            <a:endParaRPr b="1" sz="2000" u="sng">
              <a:highlight>
                <a:srgbClr val="FFFFFF"/>
              </a:highlight>
              <a:latin typeface="Nunito"/>
              <a:ea typeface="Nunito"/>
              <a:cs typeface="Nunito"/>
              <a:sym typeface="Nunito"/>
            </a:endParaRPr>
          </a:p>
        </p:txBody>
      </p:sp>
      <p:sp>
        <p:nvSpPr>
          <p:cNvPr id="403" name="Google Shape;403;p23"/>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600">
              <a:solidFill>
                <a:srgbClr val="595959"/>
              </a:solidFill>
              <a:latin typeface="Avenir"/>
              <a:ea typeface="Avenir"/>
              <a:cs typeface="Avenir"/>
              <a:sym typeface="Avenir"/>
            </a:endParaRPr>
          </a:p>
        </p:txBody>
      </p:sp>
      <p:sp>
        <p:nvSpPr>
          <p:cNvPr id="404" name="Google Shape;404;p23"/>
          <p:cNvSpPr txBox="1"/>
          <p:nvPr/>
        </p:nvSpPr>
        <p:spPr>
          <a:xfrm>
            <a:off x="387900" y="1289725"/>
            <a:ext cx="8197500" cy="1011000"/>
          </a:xfrm>
          <a:prstGeom prst="rect">
            <a:avLst/>
          </a:prstGeom>
          <a:noFill/>
          <a:ln>
            <a:noFill/>
          </a:ln>
        </p:spPr>
        <p:txBody>
          <a:bodyPr anchorCtr="0" anchor="t" bIns="91425" lIns="91425" spcFirstLastPara="1" rIns="91425" wrap="square" tIns="91425">
            <a:spAutoFit/>
          </a:bodyPr>
          <a:lstStyle/>
          <a:p>
            <a:pPr indent="457200" lvl="0" marL="0" rtl="0" algn="just">
              <a:lnSpc>
                <a:spcPct val="107916"/>
              </a:lnSpc>
              <a:spcBef>
                <a:spcPts val="0"/>
              </a:spcBef>
              <a:spcAft>
                <a:spcPts val="800"/>
              </a:spcAft>
              <a:buNone/>
            </a:pPr>
            <a:r>
              <a:rPr lang="en" sz="1700">
                <a:latin typeface="Maven Pro"/>
                <a:ea typeface="Maven Pro"/>
                <a:cs typeface="Maven Pro"/>
                <a:sym typeface="Maven Pro"/>
              </a:rPr>
              <a:t>The Twitter developer portal contains a set of self-serve tools that developers can use to manage their access to the Twitter API and Twitter Ads API.</a:t>
            </a:r>
            <a:endParaRPr sz="1700">
              <a:latin typeface="Maven Pro"/>
              <a:ea typeface="Maven Pro"/>
              <a:cs typeface="Maven Pro"/>
              <a:sym typeface="Maven Pro"/>
            </a:endParaRPr>
          </a:p>
        </p:txBody>
      </p:sp>
      <p:sp>
        <p:nvSpPr>
          <p:cNvPr id="405" name="Google Shape;405;p23"/>
          <p:cNvSpPr txBox="1"/>
          <p:nvPr/>
        </p:nvSpPr>
        <p:spPr>
          <a:xfrm>
            <a:off x="464100" y="2455450"/>
            <a:ext cx="6844200" cy="728700"/>
          </a:xfrm>
          <a:prstGeom prst="rect">
            <a:avLst/>
          </a:prstGeom>
          <a:noFill/>
          <a:ln>
            <a:noFill/>
          </a:ln>
        </p:spPr>
        <p:txBody>
          <a:bodyPr anchorCtr="0" anchor="t" bIns="91425" lIns="91425" spcFirstLastPara="1" rIns="91425" wrap="square" tIns="91425">
            <a:spAutoFit/>
          </a:bodyPr>
          <a:lstStyle/>
          <a:p>
            <a:pPr indent="-336550" lvl="0" marL="457200" rtl="0" algn="just">
              <a:lnSpc>
                <a:spcPct val="107916"/>
              </a:lnSpc>
              <a:spcBef>
                <a:spcPts val="0"/>
              </a:spcBef>
              <a:spcAft>
                <a:spcPts val="0"/>
              </a:spcAft>
              <a:buSzPts val="1700"/>
              <a:buFont typeface="Maven Pro"/>
              <a:buChar char="●"/>
            </a:pPr>
            <a:r>
              <a:rPr lang="en" sz="1700">
                <a:latin typeface="Maven Pro"/>
                <a:ea typeface="Maven Pro"/>
                <a:cs typeface="Maven Pro"/>
                <a:sym typeface="Maven Pro"/>
              </a:rPr>
              <a:t>Create and manage your Twitter Projects and Apps (and the authentication keys and tokens that they provide).</a:t>
            </a:r>
            <a:endParaRPr sz="1700">
              <a:latin typeface="Maven Pro"/>
              <a:ea typeface="Maven Pro"/>
              <a:cs typeface="Maven Pro"/>
              <a:sym typeface="Maven Pro"/>
            </a:endParaRPr>
          </a:p>
        </p:txBody>
      </p:sp>
      <p:pic>
        <p:nvPicPr>
          <p:cNvPr id="406" name="Google Shape;406;p23"/>
          <p:cNvPicPr preferRelativeResize="0"/>
          <p:nvPr/>
        </p:nvPicPr>
        <p:blipFill>
          <a:blip r:embed="rId4">
            <a:alphaModFix/>
          </a:blip>
          <a:stretch>
            <a:fillRect/>
          </a:stretch>
        </p:blipFill>
        <p:spPr>
          <a:xfrm>
            <a:off x="826313" y="3338875"/>
            <a:ext cx="7191375" cy="14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24"/>
          <p:cNvSpPr txBox="1"/>
          <p:nvPr/>
        </p:nvSpPr>
        <p:spPr>
          <a:xfrm>
            <a:off x="387900" y="83925"/>
            <a:ext cx="80682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Avenir"/>
                <a:ea typeface="Avenir"/>
                <a:cs typeface="Avenir"/>
                <a:sym typeface="Avenir"/>
              </a:rPr>
              <a:t>Import Relevant Libraries</a:t>
            </a:r>
            <a:endParaRPr sz="2000">
              <a:solidFill>
                <a:srgbClr val="595959"/>
              </a:solidFill>
              <a:latin typeface="Avenir"/>
              <a:ea typeface="Avenir"/>
              <a:cs typeface="Avenir"/>
              <a:sym typeface="Avenir"/>
            </a:endParaRPr>
          </a:p>
        </p:txBody>
      </p:sp>
      <p:sp>
        <p:nvSpPr>
          <p:cNvPr id="412" name="Google Shape;412;p24"/>
          <p:cNvSpPr/>
          <p:nvPr/>
        </p:nvSpPr>
        <p:spPr>
          <a:xfrm>
            <a:off x="444325" y="5955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4"/>
          <p:cNvSpPr/>
          <p:nvPr/>
        </p:nvSpPr>
        <p:spPr>
          <a:xfrm>
            <a:off x="1065300" y="595550"/>
            <a:ext cx="6756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4"/>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Speaker: Naveen</a:t>
            </a:r>
            <a:endParaRPr sz="600">
              <a:solidFill>
                <a:srgbClr val="595959"/>
              </a:solidFill>
              <a:latin typeface="Avenir"/>
              <a:ea typeface="Avenir"/>
              <a:cs typeface="Avenir"/>
              <a:sym typeface="Avenir"/>
            </a:endParaRPr>
          </a:p>
        </p:txBody>
      </p:sp>
      <p:pic>
        <p:nvPicPr>
          <p:cNvPr id="415" name="Google Shape;415;p24"/>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16" name="Google Shape;416;p24"/>
          <p:cNvSpPr txBox="1"/>
          <p:nvPr/>
        </p:nvSpPr>
        <p:spPr>
          <a:xfrm>
            <a:off x="222550" y="1105475"/>
            <a:ext cx="5197200" cy="3638700"/>
          </a:xfrm>
          <a:prstGeom prst="rect">
            <a:avLst/>
          </a:prstGeom>
          <a:noFill/>
          <a:ln>
            <a:noFill/>
          </a:ln>
        </p:spPr>
        <p:txBody>
          <a:bodyPr anchorCtr="0" anchor="ctr" bIns="91425" lIns="91425" spcFirstLastPara="1" rIns="91425" wrap="square" tIns="91425">
            <a:normAutofit/>
          </a:bodyPr>
          <a:lstStyle/>
          <a:p>
            <a:pPr indent="-336550" lvl="0" marL="749300" rtl="0" algn="l">
              <a:lnSpc>
                <a:spcPct val="150000"/>
              </a:lnSpc>
              <a:spcBef>
                <a:spcPts val="3200"/>
              </a:spcBef>
              <a:spcAft>
                <a:spcPts val="0"/>
              </a:spcAft>
              <a:buClr>
                <a:srgbClr val="292929"/>
              </a:buClr>
              <a:buSzPts val="1700"/>
              <a:buFont typeface="Georgia"/>
              <a:buChar char="●"/>
            </a:pPr>
            <a:r>
              <a:rPr b="1" lang="en" sz="1700">
                <a:latin typeface="Maven Pro"/>
                <a:ea typeface="Maven Pro"/>
                <a:cs typeface="Maven Pro"/>
                <a:sym typeface="Maven Pro"/>
              </a:rPr>
              <a:t>Tweepy</a:t>
            </a:r>
            <a:r>
              <a:rPr b="1" lang="en" sz="1700">
                <a:uFill>
                  <a:noFill/>
                </a:uFill>
                <a:latin typeface="Maven Pro"/>
                <a:ea typeface="Maven Pro"/>
                <a:cs typeface="Maven Pro"/>
                <a:sym typeface="Maven Pro"/>
                <a:hlinkClick r:id="rId4"/>
              </a:rPr>
              <a:t>:</a:t>
            </a:r>
            <a:r>
              <a:rPr b="1" lang="en" sz="1700">
                <a:solidFill>
                  <a:srgbClr val="292929"/>
                </a:solidFill>
                <a:latin typeface="Maven Pro"/>
                <a:ea typeface="Maven Pro"/>
                <a:cs typeface="Maven Pro"/>
                <a:sym typeface="Maven Pro"/>
              </a:rPr>
              <a:t> </a:t>
            </a:r>
            <a:r>
              <a:rPr lang="en" sz="1700">
                <a:solidFill>
                  <a:srgbClr val="292929"/>
                </a:solidFill>
                <a:latin typeface="Maven Pro"/>
                <a:ea typeface="Maven Pro"/>
                <a:cs typeface="Maven Pro"/>
                <a:sym typeface="Maven Pro"/>
              </a:rPr>
              <a:t>gives you a very convenient way to access the Twitter API</a:t>
            </a:r>
            <a:endParaRPr sz="1700">
              <a:solidFill>
                <a:srgbClr val="292929"/>
              </a:solidFill>
              <a:latin typeface="Maven Pro"/>
              <a:ea typeface="Maven Pro"/>
              <a:cs typeface="Maven Pro"/>
              <a:sym typeface="Maven Pro"/>
            </a:endParaRPr>
          </a:p>
          <a:p>
            <a:pPr indent="-336550" lvl="0" marL="749300" rtl="0" algn="l">
              <a:lnSpc>
                <a:spcPct val="150000"/>
              </a:lnSpc>
              <a:spcBef>
                <a:spcPts val="0"/>
              </a:spcBef>
              <a:spcAft>
                <a:spcPts val="0"/>
              </a:spcAft>
              <a:buClr>
                <a:srgbClr val="292929"/>
              </a:buClr>
              <a:buSzPts val="1700"/>
              <a:buFont typeface="Georgia"/>
              <a:buChar char="●"/>
            </a:pPr>
            <a:r>
              <a:rPr b="1" lang="en" sz="1700">
                <a:solidFill>
                  <a:srgbClr val="292929"/>
                </a:solidFill>
                <a:latin typeface="Maven Pro"/>
                <a:ea typeface="Maven Pro"/>
                <a:cs typeface="Maven Pro"/>
                <a:sym typeface="Maven Pro"/>
              </a:rPr>
              <a:t>nltk: </a:t>
            </a:r>
            <a:r>
              <a:rPr lang="en" sz="1700">
                <a:solidFill>
                  <a:srgbClr val="222222"/>
                </a:solidFill>
                <a:highlight>
                  <a:srgbClr val="FFFFFF"/>
                </a:highlight>
                <a:latin typeface="Maven Pro"/>
                <a:ea typeface="Maven Pro"/>
                <a:cs typeface="Maven Pro"/>
                <a:sym typeface="Maven Pro"/>
              </a:rPr>
              <a:t> NLTK, or </a:t>
            </a:r>
            <a:r>
              <a:rPr lang="en" sz="1700">
                <a:solidFill>
                  <a:srgbClr val="619CCD"/>
                </a:solidFill>
                <a:highlight>
                  <a:srgbClr val="FFFFFF"/>
                </a:highlight>
                <a:uFill>
                  <a:noFill/>
                </a:uFill>
                <a:latin typeface="Maven Pro"/>
                <a:ea typeface="Maven Pro"/>
                <a:cs typeface="Maven Pro"/>
                <a:sym typeface="Maven Pro"/>
                <a:hlinkClick r:id="rId5">
                  <a:extLst>
                    <a:ext uri="{A12FA001-AC4F-418D-AE19-62706E023703}">
                      <ahyp:hlinkClr val="tx"/>
                    </a:ext>
                  </a:extLst>
                </a:hlinkClick>
              </a:rPr>
              <a:t>Natural Language Toolkit</a:t>
            </a:r>
            <a:r>
              <a:rPr lang="en" sz="1700">
                <a:solidFill>
                  <a:srgbClr val="222222"/>
                </a:solidFill>
                <a:highlight>
                  <a:srgbClr val="FFFFFF"/>
                </a:highlight>
                <a:latin typeface="Maven Pro"/>
                <a:ea typeface="Maven Pro"/>
                <a:cs typeface="Maven Pro"/>
                <a:sym typeface="Maven Pro"/>
              </a:rPr>
              <a:t>, is a Python package that you can use for NLP.</a:t>
            </a:r>
            <a:endParaRPr sz="1700">
              <a:solidFill>
                <a:srgbClr val="292929"/>
              </a:solidFill>
              <a:latin typeface="Maven Pro"/>
              <a:ea typeface="Maven Pro"/>
              <a:cs typeface="Maven Pro"/>
              <a:sym typeface="Maven Pro"/>
            </a:endParaRPr>
          </a:p>
          <a:p>
            <a:pPr indent="-336550" lvl="0" marL="749300" rtl="0" algn="l">
              <a:lnSpc>
                <a:spcPct val="150000"/>
              </a:lnSpc>
              <a:spcBef>
                <a:spcPts val="0"/>
              </a:spcBef>
              <a:spcAft>
                <a:spcPts val="0"/>
              </a:spcAft>
              <a:buClr>
                <a:srgbClr val="292929"/>
              </a:buClr>
              <a:buSzPts val="1700"/>
              <a:buFont typeface="Georgia"/>
              <a:buChar char="●"/>
            </a:pPr>
            <a:r>
              <a:rPr b="1" lang="en" sz="1700">
                <a:uFill>
                  <a:noFill/>
                </a:uFill>
                <a:latin typeface="Maven Pro"/>
                <a:ea typeface="Maven Pro"/>
                <a:cs typeface="Maven Pro"/>
                <a:sym typeface="Maven Pro"/>
                <a:hlinkClick r:id="rId6"/>
              </a:rPr>
              <a:t>Pandas Visualization:</a:t>
            </a:r>
            <a:r>
              <a:rPr b="1" lang="en" sz="1700">
                <a:latin typeface="Maven Pro"/>
                <a:ea typeface="Maven Pro"/>
                <a:cs typeface="Maven Pro"/>
                <a:sym typeface="Maven Pro"/>
              </a:rPr>
              <a:t> </a:t>
            </a:r>
            <a:r>
              <a:rPr lang="en" sz="1700">
                <a:solidFill>
                  <a:srgbClr val="292929"/>
                </a:solidFill>
                <a:latin typeface="Maven Pro"/>
                <a:ea typeface="Maven Pro"/>
                <a:cs typeface="Maven Pro"/>
                <a:sym typeface="Maven Pro"/>
              </a:rPr>
              <a:t>easy to use interface, built on Matplotlib</a:t>
            </a:r>
            <a:endParaRPr sz="1700">
              <a:solidFill>
                <a:srgbClr val="292929"/>
              </a:solidFill>
              <a:latin typeface="Maven Pro"/>
              <a:ea typeface="Maven Pro"/>
              <a:cs typeface="Maven Pro"/>
              <a:sym typeface="Maven Pro"/>
            </a:endParaRPr>
          </a:p>
          <a:p>
            <a:pPr indent="-336550" lvl="0" marL="749300" rtl="0" algn="l">
              <a:lnSpc>
                <a:spcPct val="150000"/>
              </a:lnSpc>
              <a:spcBef>
                <a:spcPts val="0"/>
              </a:spcBef>
              <a:spcAft>
                <a:spcPts val="0"/>
              </a:spcAft>
              <a:buClr>
                <a:srgbClr val="292929"/>
              </a:buClr>
              <a:buSzPts val="1700"/>
              <a:buFont typeface="Georgia"/>
              <a:buChar char="●"/>
            </a:pPr>
            <a:r>
              <a:rPr b="1" lang="en" sz="1700">
                <a:uFill>
                  <a:noFill/>
                </a:uFill>
                <a:latin typeface="Maven Pro"/>
                <a:ea typeface="Maven Pro"/>
                <a:cs typeface="Maven Pro"/>
                <a:sym typeface="Maven Pro"/>
                <a:hlinkClick r:id="rId7"/>
              </a:rPr>
              <a:t>Seaborn:</a:t>
            </a:r>
            <a:r>
              <a:rPr b="1" lang="en" sz="1700">
                <a:solidFill>
                  <a:srgbClr val="292929"/>
                </a:solidFill>
                <a:latin typeface="Maven Pro"/>
                <a:ea typeface="Maven Pro"/>
                <a:cs typeface="Maven Pro"/>
                <a:sym typeface="Maven Pro"/>
              </a:rPr>
              <a:t> </a:t>
            </a:r>
            <a:r>
              <a:rPr lang="en" sz="1700">
                <a:solidFill>
                  <a:srgbClr val="292929"/>
                </a:solidFill>
                <a:latin typeface="Maven Pro"/>
                <a:ea typeface="Maven Pro"/>
                <a:cs typeface="Maven Pro"/>
                <a:sym typeface="Maven Pro"/>
              </a:rPr>
              <a:t>high-level interface, great default styles</a:t>
            </a:r>
            <a:endParaRPr sz="1700">
              <a:highlight>
                <a:schemeClr val="lt1"/>
              </a:highlight>
              <a:latin typeface="Maven Pro"/>
              <a:ea typeface="Maven Pro"/>
              <a:cs typeface="Maven Pro"/>
              <a:sym typeface="Maven Pro"/>
            </a:endParaRPr>
          </a:p>
        </p:txBody>
      </p:sp>
      <p:pic>
        <p:nvPicPr>
          <p:cNvPr id="417" name="Google Shape;417;p24"/>
          <p:cNvPicPr preferRelativeResize="0"/>
          <p:nvPr/>
        </p:nvPicPr>
        <p:blipFill>
          <a:blip r:embed="rId8">
            <a:alphaModFix/>
          </a:blip>
          <a:stretch>
            <a:fillRect/>
          </a:stretch>
        </p:blipFill>
        <p:spPr>
          <a:xfrm>
            <a:off x="5611725" y="1351125"/>
            <a:ext cx="3419449" cy="291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25"/>
          <p:cNvSpPr txBox="1"/>
          <p:nvPr/>
        </p:nvSpPr>
        <p:spPr>
          <a:xfrm>
            <a:off x="464100" y="83925"/>
            <a:ext cx="80682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Avenir"/>
                <a:ea typeface="Avenir"/>
                <a:cs typeface="Avenir"/>
                <a:sym typeface="Avenir"/>
              </a:rPr>
              <a:t>Tweet Dataset</a:t>
            </a:r>
            <a:endParaRPr sz="2000">
              <a:solidFill>
                <a:srgbClr val="595959"/>
              </a:solidFill>
              <a:latin typeface="Avenir"/>
              <a:ea typeface="Avenir"/>
              <a:cs typeface="Avenir"/>
              <a:sym typeface="Avenir"/>
            </a:endParaRPr>
          </a:p>
        </p:txBody>
      </p:sp>
      <p:sp>
        <p:nvSpPr>
          <p:cNvPr id="423" name="Google Shape;423;p25"/>
          <p:cNvSpPr/>
          <p:nvPr/>
        </p:nvSpPr>
        <p:spPr>
          <a:xfrm>
            <a:off x="444325" y="5955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5"/>
          <p:cNvSpPr/>
          <p:nvPr/>
        </p:nvSpPr>
        <p:spPr>
          <a:xfrm>
            <a:off x="1065300" y="595550"/>
            <a:ext cx="6756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5"/>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Speaker: Naveen</a:t>
            </a:r>
            <a:endParaRPr sz="600">
              <a:solidFill>
                <a:srgbClr val="595959"/>
              </a:solidFill>
              <a:latin typeface="Avenir"/>
              <a:ea typeface="Avenir"/>
              <a:cs typeface="Avenir"/>
              <a:sym typeface="Avenir"/>
            </a:endParaRPr>
          </a:p>
        </p:txBody>
      </p:sp>
      <p:pic>
        <p:nvPicPr>
          <p:cNvPr id="426" name="Google Shape;426;p25"/>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27" name="Google Shape;427;p25"/>
          <p:cNvSpPr txBox="1"/>
          <p:nvPr/>
        </p:nvSpPr>
        <p:spPr>
          <a:xfrm>
            <a:off x="167000" y="1335975"/>
            <a:ext cx="22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28" name="Google Shape;428;p25"/>
          <p:cNvSpPr txBox="1"/>
          <p:nvPr/>
        </p:nvSpPr>
        <p:spPr>
          <a:xfrm>
            <a:off x="411925" y="1191250"/>
            <a:ext cx="7403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Maven Pro"/>
                <a:ea typeface="Maven Pro"/>
                <a:cs typeface="Maven Pro"/>
                <a:sym typeface="Maven Pro"/>
              </a:rPr>
              <a:t>The data used is scraped from twitter using Tweepy, a python library for accessing the Twitter API. It has 200 tweets</a:t>
            </a:r>
            <a:endParaRPr sz="1700">
              <a:latin typeface="Maven Pro"/>
              <a:ea typeface="Maven Pro"/>
              <a:cs typeface="Maven Pro"/>
              <a:sym typeface="Maven Pro"/>
            </a:endParaRPr>
          </a:p>
        </p:txBody>
      </p:sp>
      <p:pic>
        <p:nvPicPr>
          <p:cNvPr id="429" name="Google Shape;429;p25"/>
          <p:cNvPicPr preferRelativeResize="0"/>
          <p:nvPr/>
        </p:nvPicPr>
        <p:blipFill>
          <a:blip r:embed="rId4">
            <a:alphaModFix/>
          </a:blip>
          <a:stretch>
            <a:fillRect/>
          </a:stretch>
        </p:blipFill>
        <p:spPr>
          <a:xfrm>
            <a:off x="1319300" y="1899250"/>
            <a:ext cx="5229225" cy="240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26"/>
          <p:cNvSpPr txBox="1"/>
          <p:nvPr>
            <p:ph type="title"/>
          </p:nvPr>
        </p:nvSpPr>
        <p:spPr>
          <a:xfrm>
            <a:off x="4324575" y="1710600"/>
            <a:ext cx="4293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
            </a:r>
            <a:endParaRPr/>
          </a:p>
        </p:txBody>
      </p:sp>
      <p:sp>
        <p:nvSpPr>
          <p:cNvPr id="435" name="Google Shape;435;p26"/>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04</a:t>
            </a:r>
            <a:endParaRPr sz="10000">
              <a:solidFill>
                <a:srgbClr val="FFFFFF"/>
              </a:solidFill>
              <a:latin typeface="Avenir"/>
              <a:ea typeface="Avenir"/>
              <a:cs typeface="Avenir"/>
              <a:sym typeface="Avenir"/>
            </a:endParaRPr>
          </a:p>
        </p:txBody>
      </p:sp>
      <p:cxnSp>
        <p:nvCxnSpPr>
          <p:cNvPr id="436" name="Google Shape;436;p26"/>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
        <p:nvSpPr>
          <p:cNvPr id="437" name="Google Shape;437;p26"/>
          <p:cNvSpPr txBox="1"/>
          <p:nvPr/>
        </p:nvSpPr>
        <p:spPr>
          <a:xfrm>
            <a:off x="4339925" y="1710350"/>
            <a:ext cx="4499100" cy="1687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3800">
                <a:solidFill>
                  <a:srgbClr val="595959"/>
                </a:solidFill>
                <a:latin typeface="Avenir"/>
                <a:ea typeface="Avenir"/>
                <a:cs typeface="Avenir"/>
                <a:sym typeface="Avenir"/>
              </a:rPr>
              <a:t>Preprocessing of Tweets</a:t>
            </a:r>
            <a:endParaRPr b="1" sz="2900">
              <a:solidFill>
                <a:srgbClr val="595959"/>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27"/>
          <p:cNvSpPr txBox="1"/>
          <p:nvPr/>
        </p:nvSpPr>
        <p:spPr>
          <a:xfrm>
            <a:off x="387900" y="83925"/>
            <a:ext cx="8102100" cy="40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sz="1500"/>
          </a:p>
          <a:p>
            <a:pPr indent="0" lvl="0" marL="0" rtl="0" algn="l">
              <a:spcBef>
                <a:spcPts val="400"/>
              </a:spcBef>
              <a:spcAft>
                <a:spcPts val="0"/>
              </a:spcAft>
              <a:buNone/>
            </a:pPr>
            <a:r>
              <a:rPr b="1" lang="en" sz="3000">
                <a:solidFill>
                  <a:srgbClr val="595959"/>
                </a:solidFill>
                <a:latin typeface="Avenir"/>
                <a:ea typeface="Avenir"/>
                <a:cs typeface="Avenir"/>
                <a:sym typeface="Avenir"/>
              </a:rPr>
              <a:t>Cleaning tweets</a:t>
            </a:r>
            <a:endParaRPr sz="1500"/>
          </a:p>
          <a:p>
            <a:pPr indent="0" lvl="0" marL="0" rtl="0" algn="l">
              <a:spcBef>
                <a:spcPts val="0"/>
              </a:spcBef>
              <a:spcAft>
                <a:spcPts val="0"/>
              </a:spcAft>
              <a:buNone/>
            </a:pPr>
            <a:r>
              <a:t/>
            </a:r>
            <a:endParaRPr sz="2300">
              <a:latin typeface="Calibri"/>
              <a:ea typeface="Calibri"/>
              <a:cs typeface="Calibri"/>
              <a:sym typeface="Calibri"/>
            </a:endParaRPr>
          </a:p>
        </p:txBody>
      </p:sp>
      <p:sp>
        <p:nvSpPr>
          <p:cNvPr id="443" name="Google Shape;443;p27"/>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27"/>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46" name="Google Shape;446;p27"/>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47" name="Google Shape;447;p27"/>
          <p:cNvSpPr txBox="1"/>
          <p:nvPr/>
        </p:nvSpPr>
        <p:spPr>
          <a:xfrm>
            <a:off x="387900" y="1223175"/>
            <a:ext cx="7949100" cy="1657800"/>
          </a:xfrm>
          <a:prstGeom prst="rect">
            <a:avLst/>
          </a:prstGeom>
          <a:noFill/>
          <a:ln>
            <a:noFill/>
          </a:ln>
        </p:spPr>
        <p:txBody>
          <a:bodyPr anchorCtr="0" anchor="t" bIns="91425" lIns="91425" spcFirstLastPara="1" rIns="91425" wrap="square" tIns="91425">
            <a:spAutoFit/>
          </a:bodyPr>
          <a:lstStyle/>
          <a:p>
            <a:pPr indent="219075" lvl="0" marL="238125" rtl="0" algn="just">
              <a:lnSpc>
                <a:spcPct val="107916"/>
              </a:lnSpc>
              <a:spcBef>
                <a:spcPts val="0"/>
              </a:spcBef>
              <a:spcAft>
                <a:spcPts val="500"/>
              </a:spcAft>
              <a:buNone/>
            </a:pPr>
            <a:r>
              <a:rPr lang="en" sz="1800">
                <a:solidFill>
                  <a:srgbClr val="444444"/>
                </a:solidFill>
                <a:highlight>
                  <a:srgbClr val="FFFFFF"/>
                </a:highlight>
                <a:latin typeface="Maven Pro"/>
                <a:ea typeface="Maven Pro"/>
                <a:cs typeface="Maven Pro"/>
                <a:sym typeface="Maven Pro"/>
              </a:rPr>
              <a:t>Tweets contains unnecessary objects like hashtags, mentions, links and punctuation that can affect the performance of an algorithm thus they have to be rid off. All the texts are converted to lower case to avoid algorithms interpreting same words with different cases as different.</a:t>
            </a:r>
            <a:endParaRPr sz="1800">
              <a:solidFill>
                <a:srgbClr val="444444"/>
              </a:solidFill>
              <a:highlight>
                <a:srgbClr val="FFFFFF"/>
              </a:highlight>
              <a:latin typeface="Maven Pro"/>
              <a:ea typeface="Maven Pro"/>
              <a:cs typeface="Maven Pro"/>
              <a:sym typeface="Maven Pro"/>
            </a:endParaRPr>
          </a:p>
        </p:txBody>
      </p:sp>
      <p:pic>
        <p:nvPicPr>
          <p:cNvPr id="448" name="Google Shape;448;p27"/>
          <p:cNvPicPr preferRelativeResize="0"/>
          <p:nvPr/>
        </p:nvPicPr>
        <p:blipFill>
          <a:blip r:embed="rId4">
            <a:alphaModFix/>
          </a:blip>
          <a:stretch>
            <a:fillRect/>
          </a:stretch>
        </p:blipFill>
        <p:spPr>
          <a:xfrm>
            <a:off x="1155775" y="2971975"/>
            <a:ext cx="6566341" cy="195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28"/>
          <p:cNvSpPr txBox="1"/>
          <p:nvPr/>
        </p:nvSpPr>
        <p:spPr>
          <a:xfrm>
            <a:off x="387900" y="83925"/>
            <a:ext cx="8102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Avenir"/>
                <a:ea typeface="Avenir"/>
                <a:cs typeface="Avenir"/>
                <a:sym typeface="Avenir"/>
              </a:rPr>
              <a:t>Cleaning tweets</a:t>
            </a:r>
            <a:endParaRPr sz="2300">
              <a:latin typeface="Calibri"/>
              <a:ea typeface="Calibri"/>
              <a:cs typeface="Calibri"/>
              <a:sym typeface="Calibri"/>
            </a:endParaRPr>
          </a:p>
        </p:txBody>
      </p:sp>
      <p:sp>
        <p:nvSpPr>
          <p:cNvPr id="454" name="Google Shape;454;p28"/>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8"/>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28"/>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57" name="Google Shape;457;p28"/>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58" name="Google Shape;458;p28"/>
          <p:cNvSpPr txBox="1"/>
          <p:nvPr/>
        </p:nvSpPr>
        <p:spPr>
          <a:xfrm>
            <a:off x="387900" y="1424100"/>
            <a:ext cx="3382800" cy="5694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500"/>
              </a:spcAft>
              <a:buNone/>
            </a:pPr>
            <a:r>
              <a:rPr b="1" lang="en" sz="2500">
                <a:latin typeface="Maven Pro"/>
                <a:ea typeface="Maven Pro"/>
                <a:cs typeface="Maven Pro"/>
                <a:sym typeface="Maven Pro"/>
              </a:rPr>
              <a:t>Before Cleaning</a:t>
            </a:r>
            <a:endParaRPr b="1" sz="2500">
              <a:latin typeface="Maven Pro"/>
              <a:ea typeface="Maven Pro"/>
              <a:cs typeface="Maven Pro"/>
              <a:sym typeface="Maven Pro"/>
            </a:endParaRPr>
          </a:p>
        </p:txBody>
      </p:sp>
      <p:pic>
        <p:nvPicPr>
          <p:cNvPr id="459" name="Google Shape;459;p28"/>
          <p:cNvPicPr preferRelativeResize="0"/>
          <p:nvPr/>
        </p:nvPicPr>
        <p:blipFill>
          <a:blip r:embed="rId4">
            <a:alphaModFix/>
          </a:blip>
          <a:stretch>
            <a:fillRect/>
          </a:stretch>
        </p:blipFill>
        <p:spPr>
          <a:xfrm>
            <a:off x="300525" y="2097313"/>
            <a:ext cx="4271473" cy="2215525"/>
          </a:xfrm>
          <a:prstGeom prst="rect">
            <a:avLst/>
          </a:prstGeom>
          <a:noFill/>
          <a:ln>
            <a:noFill/>
          </a:ln>
        </p:spPr>
      </p:pic>
      <p:pic>
        <p:nvPicPr>
          <p:cNvPr id="460" name="Google Shape;460;p28"/>
          <p:cNvPicPr preferRelativeResize="0"/>
          <p:nvPr/>
        </p:nvPicPr>
        <p:blipFill>
          <a:blip r:embed="rId5">
            <a:alphaModFix/>
          </a:blip>
          <a:stretch>
            <a:fillRect/>
          </a:stretch>
        </p:blipFill>
        <p:spPr>
          <a:xfrm>
            <a:off x="4944309" y="2210450"/>
            <a:ext cx="4086866" cy="2102375"/>
          </a:xfrm>
          <a:prstGeom prst="rect">
            <a:avLst/>
          </a:prstGeom>
          <a:noFill/>
          <a:ln>
            <a:noFill/>
          </a:ln>
        </p:spPr>
      </p:pic>
      <p:sp>
        <p:nvSpPr>
          <p:cNvPr id="461" name="Google Shape;461;p28"/>
          <p:cNvSpPr txBox="1"/>
          <p:nvPr/>
        </p:nvSpPr>
        <p:spPr>
          <a:xfrm>
            <a:off x="6218250" y="1424100"/>
            <a:ext cx="2640900" cy="5694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500"/>
              </a:spcAft>
              <a:buNone/>
            </a:pPr>
            <a:r>
              <a:rPr b="1" lang="en" sz="2500">
                <a:latin typeface="Maven Pro"/>
                <a:ea typeface="Maven Pro"/>
                <a:cs typeface="Maven Pro"/>
                <a:sym typeface="Maven Pro"/>
              </a:rPr>
              <a:t>After Cleaning</a:t>
            </a:r>
            <a:endParaRPr b="1" sz="2500">
              <a:latin typeface="Maven Pro"/>
              <a:ea typeface="Maven Pro"/>
              <a:cs typeface="Maven Pro"/>
              <a:sym typeface="Maven Pro"/>
            </a:endParaRPr>
          </a:p>
        </p:txBody>
      </p:sp>
      <p:cxnSp>
        <p:nvCxnSpPr>
          <p:cNvPr id="462" name="Google Shape;462;p28"/>
          <p:cNvCxnSpPr>
            <a:endCxn id="461" idx="1"/>
          </p:cNvCxnSpPr>
          <p:nvPr/>
        </p:nvCxnSpPr>
        <p:spPr>
          <a:xfrm flipH="1" rot="10800000">
            <a:off x="3009450" y="1708800"/>
            <a:ext cx="3208800" cy="21000"/>
          </a:xfrm>
          <a:prstGeom prst="straightConnector1">
            <a:avLst/>
          </a:prstGeom>
          <a:noFill/>
          <a:ln cap="flat" cmpd="sng" w="114300">
            <a:solidFill>
              <a:srgbClr val="CCCCCC"/>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2400"/>
                                        <p:tgtEl>
                                          <p:spTgt spid="4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p29"/>
          <p:cNvSpPr txBox="1"/>
          <p:nvPr>
            <p:ph type="title"/>
          </p:nvPr>
        </p:nvSpPr>
        <p:spPr>
          <a:xfrm>
            <a:off x="4324575" y="1710600"/>
            <a:ext cx="4293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
            </a:r>
            <a:endParaRPr/>
          </a:p>
        </p:txBody>
      </p:sp>
      <p:sp>
        <p:nvSpPr>
          <p:cNvPr id="468" name="Google Shape;468;p29"/>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05</a:t>
            </a:r>
            <a:endParaRPr sz="10000">
              <a:solidFill>
                <a:srgbClr val="FFFFFF"/>
              </a:solidFill>
              <a:latin typeface="Avenir"/>
              <a:ea typeface="Avenir"/>
              <a:cs typeface="Avenir"/>
              <a:sym typeface="Avenir"/>
            </a:endParaRPr>
          </a:p>
        </p:txBody>
      </p:sp>
      <p:cxnSp>
        <p:nvCxnSpPr>
          <p:cNvPr id="469" name="Google Shape;469;p29"/>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
        <p:nvSpPr>
          <p:cNvPr id="470" name="Google Shape;470;p29"/>
          <p:cNvSpPr txBox="1"/>
          <p:nvPr/>
        </p:nvSpPr>
        <p:spPr>
          <a:xfrm>
            <a:off x="4339925" y="1710350"/>
            <a:ext cx="4499100" cy="1687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2900">
                <a:solidFill>
                  <a:srgbClr val="595959"/>
                </a:solidFill>
                <a:latin typeface="Avenir"/>
                <a:ea typeface="Avenir"/>
                <a:cs typeface="Avenir"/>
                <a:sym typeface="Avenir"/>
              </a:rPr>
              <a:t>Tweets Classification</a:t>
            </a:r>
            <a:endParaRPr b="1" sz="2900">
              <a:solidFill>
                <a:srgbClr val="595959"/>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30"/>
          <p:cNvSpPr txBox="1"/>
          <p:nvPr/>
        </p:nvSpPr>
        <p:spPr>
          <a:xfrm>
            <a:off x="387900" y="83925"/>
            <a:ext cx="8102100" cy="40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sz="1500"/>
          </a:p>
          <a:p>
            <a:pPr indent="0" lvl="0" marL="0" rtl="0" algn="l">
              <a:spcBef>
                <a:spcPts val="400"/>
              </a:spcBef>
              <a:spcAft>
                <a:spcPts val="0"/>
              </a:spcAft>
              <a:buNone/>
            </a:pPr>
            <a:r>
              <a:rPr b="1" lang="en" sz="2900">
                <a:solidFill>
                  <a:srgbClr val="595959"/>
                </a:solidFill>
                <a:latin typeface="Avenir"/>
                <a:ea typeface="Avenir"/>
                <a:cs typeface="Avenir"/>
                <a:sym typeface="Avenir"/>
              </a:rPr>
              <a:t>Tweets Classification</a:t>
            </a:r>
            <a:endParaRPr sz="1500"/>
          </a:p>
          <a:p>
            <a:pPr indent="0" lvl="0" marL="0" rtl="0" algn="l">
              <a:spcBef>
                <a:spcPts val="0"/>
              </a:spcBef>
              <a:spcAft>
                <a:spcPts val="0"/>
              </a:spcAft>
              <a:buNone/>
            </a:pPr>
            <a:r>
              <a:t/>
            </a:r>
            <a:endParaRPr sz="2300">
              <a:latin typeface="Calibri"/>
              <a:ea typeface="Calibri"/>
              <a:cs typeface="Calibri"/>
              <a:sym typeface="Calibri"/>
            </a:endParaRPr>
          </a:p>
        </p:txBody>
      </p:sp>
      <p:sp>
        <p:nvSpPr>
          <p:cNvPr id="476" name="Google Shape;476;p30"/>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0"/>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30"/>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79" name="Google Shape;479;p30"/>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80" name="Google Shape;480;p30"/>
          <p:cNvSpPr txBox="1"/>
          <p:nvPr/>
        </p:nvSpPr>
        <p:spPr>
          <a:xfrm>
            <a:off x="387900" y="1161775"/>
            <a:ext cx="7672800" cy="3013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lang="en" sz="1700">
                <a:latin typeface="Maven Pro"/>
                <a:ea typeface="Maven Pro"/>
                <a:cs typeface="Maven Pro"/>
                <a:sym typeface="Maven Pro"/>
              </a:rPr>
              <a:t>This approach uses the technique of creating a set of words that can be confidently classified as belonging to a particular category for each of the 4 classes. (Economic, Social, Cultural and Health)</a:t>
            </a:r>
            <a:endParaRPr sz="1700">
              <a:latin typeface="Maven Pro"/>
              <a:ea typeface="Maven Pro"/>
              <a:cs typeface="Maven Pro"/>
              <a:sym typeface="Maven Pro"/>
            </a:endParaRPr>
          </a:p>
          <a:p>
            <a:pPr indent="0" lvl="0" marL="0" rtl="0" algn="just">
              <a:lnSpc>
                <a:spcPct val="107916"/>
              </a:lnSpc>
              <a:spcBef>
                <a:spcPts val="800"/>
              </a:spcBef>
              <a:spcAft>
                <a:spcPts val="0"/>
              </a:spcAft>
              <a:buNone/>
            </a:pPr>
            <a:r>
              <a:rPr lang="en" sz="1700">
                <a:latin typeface="Maven Pro"/>
                <a:ea typeface="Maven Pro"/>
                <a:cs typeface="Maven Pro"/>
                <a:sym typeface="Maven Pro"/>
              </a:rPr>
              <a:t>The tweets are each compared with the 4 sets and assigned a similarity score. There are 2 main techniques popular for computing similarity score between documents:</a:t>
            </a:r>
            <a:endParaRPr sz="1700">
              <a:latin typeface="Maven Pro"/>
              <a:ea typeface="Maven Pro"/>
              <a:cs typeface="Maven Pro"/>
              <a:sym typeface="Maven Pro"/>
            </a:endParaRPr>
          </a:p>
          <a:p>
            <a:pPr indent="0" lvl="0" marL="0" rtl="0" algn="just">
              <a:lnSpc>
                <a:spcPct val="107916"/>
              </a:lnSpc>
              <a:spcBef>
                <a:spcPts val="800"/>
              </a:spcBef>
              <a:spcAft>
                <a:spcPts val="0"/>
              </a:spcAft>
              <a:buNone/>
            </a:pPr>
            <a:r>
              <a:t/>
            </a:r>
            <a:endParaRPr sz="1700">
              <a:latin typeface="Maven Pro"/>
              <a:ea typeface="Maven Pro"/>
              <a:cs typeface="Maven Pro"/>
              <a:sym typeface="Maven Pro"/>
            </a:endParaRPr>
          </a:p>
          <a:p>
            <a:pPr indent="-336550" lvl="0" marL="457200" rtl="0" algn="l">
              <a:lnSpc>
                <a:spcPct val="107916"/>
              </a:lnSpc>
              <a:spcBef>
                <a:spcPts val="800"/>
              </a:spcBef>
              <a:spcAft>
                <a:spcPts val="0"/>
              </a:spcAft>
              <a:buSzPts val="1700"/>
              <a:buFont typeface="Maven Pro"/>
              <a:buChar char="●"/>
            </a:pPr>
            <a:r>
              <a:rPr lang="en" sz="1700">
                <a:latin typeface="Maven Pro"/>
                <a:ea typeface="Maven Pro"/>
                <a:cs typeface="Maven Pro"/>
                <a:sym typeface="Maven Pro"/>
              </a:rPr>
              <a:t>Cosine Similarity</a:t>
            </a:r>
            <a:endParaRPr sz="1700">
              <a:latin typeface="Maven Pro"/>
              <a:ea typeface="Maven Pro"/>
              <a:cs typeface="Maven Pro"/>
              <a:sym typeface="Maven Pro"/>
            </a:endParaRPr>
          </a:p>
          <a:p>
            <a:pPr indent="-336550" lvl="0" marL="457200" rtl="0" algn="l">
              <a:lnSpc>
                <a:spcPct val="107916"/>
              </a:lnSpc>
              <a:spcBef>
                <a:spcPts val="0"/>
              </a:spcBef>
              <a:spcAft>
                <a:spcPts val="0"/>
              </a:spcAft>
              <a:buSzPts val="1700"/>
              <a:buFont typeface="Maven Pro"/>
              <a:buChar char="●"/>
            </a:pPr>
            <a:r>
              <a:rPr lang="en" sz="1700">
                <a:latin typeface="Maven Pro"/>
                <a:ea typeface="Maven Pro"/>
                <a:cs typeface="Maven Pro"/>
                <a:sym typeface="Maven Pro"/>
              </a:rPr>
              <a:t>Jaccard  Similarity</a:t>
            </a:r>
            <a:endParaRPr sz="1700">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31"/>
          <p:cNvSpPr txBox="1"/>
          <p:nvPr/>
        </p:nvSpPr>
        <p:spPr>
          <a:xfrm>
            <a:off x="387900" y="83925"/>
            <a:ext cx="8102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595959"/>
                </a:solidFill>
                <a:latin typeface="Avenir"/>
                <a:ea typeface="Avenir"/>
                <a:cs typeface="Avenir"/>
                <a:sym typeface="Avenir"/>
              </a:rPr>
              <a:t>Tweets Classification</a:t>
            </a:r>
            <a:endParaRPr sz="2300">
              <a:latin typeface="Calibri"/>
              <a:ea typeface="Calibri"/>
              <a:cs typeface="Calibri"/>
              <a:sym typeface="Calibri"/>
            </a:endParaRPr>
          </a:p>
        </p:txBody>
      </p:sp>
      <p:sp>
        <p:nvSpPr>
          <p:cNvPr id="486" name="Google Shape;486;p31"/>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1"/>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31"/>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489" name="Google Shape;489;p31"/>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90" name="Google Shape;490;p31"/>
          <p:cNvSpPr txBox="1"/>
          <p:nvPr/>
        </p:nvSpPr>
        <p:spPr>
          <a:xfrm>
            <a:off x="193950" y="1145250"/>
            <a:ext cx="8296200" cy="1575900"/>
          </a:xfrm>
          <a:prstGeom prst="rect">
            <a:avLst/>
          </a:prstGeom>
          <a:noFill/>
          <a:ln>
            <a:noFill/>
          </a:ln>
        </p:spPr>
        <p:txBody>
          <a:bodyPr anchorCtr="0" anchor="t" bIns="91425" lIns="91425" spcFirstLastPara="1" rIns="91425" wrap="square" tIns="91425">
            <a:spAutoFit/>
          </a:bodyPr>
          <a:lstStyle/>
          <a:p>
            <a:pPr indent="0" lvl="0" marL="304800" rtl="0" algn="l">
              <a:lnSpc>
                <a:spcPct val="107916"/>
              </a:lnSpc>
              <a:spcBef>
                <a:spcPts val="0"/>
              </a:spcBef>
              <a:spcAft>
                <a:spcPts val="500"/>
              </a:spcAft>
              <a:buNone/>
            </a:pPr>
            <a:r>
              <a:rPr b="1" lang="en" sz="1700" u="sng">
                <a:solidFill>
                  <a:srgbClr val="292929"/>
                </a:solidFill>
                <a:highlight>
                  <a:srgbClr val="FFFFFF"/>
                </a:highlight>
                <a:latin typeface="Century Schoolbook"/>
                <a:ea typeface="Century Schoolbook"/>
                <a:cs typeface="Century Schoolbook"/>
                <a:sym typeface="Century Schoolbook"/>
              </a:rPr>
              <a:t>Cosine similarity</a:t>
            </a:r>
            <a:r>
              <a:rPr b="1" lang="en" sz="1700">
                <a:solidFill>
                  <a:srgbClr val="292929"/>
                </a:solidFill>
                <a:highlight>
                  <a:srgbClr val="FFFFFF"/>
                </a:highlight>
                <a:latin typeface="Maven Pro"/>
                <a:ea typeface="Maven Pro"/>
                <a:cs typeface="Maven Pro"/>
                <a:sym typeface="Maven Pro"/>
              </a:rPr>
              <a:t>:</a:t>
            </a:r>
            <a:r>
              <a:rPr lang="en" sz="1700">
                <a:solidFill>
                  <a:srgbClr val="292929"/>
                </a:solidFill>
                <a:highlight>
                  <a:srgbClr val="FFFFFF"/>
                </a:highlight>
                <a:latin typeface="Maven Pro"/>
                <a:ea typeface="Maven Pro"/>
                <a:cs typeface="Maven Pro"/>
                <a:sym typeface="Maven Pro"/>
              </a:rPr>
              <a:t> </a:t>
            </a:r>
            <a:r>
              <a:rPr lang="en" sz="1700">
                <a:solidFill>
                  <a:srgbClr val="292929"/>
                </a:solidFill>
                <a:highlight>
                  <a:srgbClr val="FFFFFF"/>
                </a:highlight>
                <a:latin typeface="Maven Pro"/>
                <a:ea typeface="Maven Pro"/>
                <a:cs typeface="Maven Pro"/>
                <a:sym typeface="Maven Pro"/>
              </a:rPr>
              <a:t>Cosine similarity is a metric used to measure how similar documents are irrespective of their size. Mathematically, it measures the cosine of the angle between two vectors projected in a multi-dimensional space. This would involve creating word vectors for the set of words and all the tweets then performing the cosine similarity.</a:t>
            </a:r>
            <a:endParaRPr sz="1700">
              <a:solidFill>
                <a:srgbClr val="444444"/>
              </a:solidFill>
              <a:highlight>
                <a:srgbClr val="FFFFFF"/>
              </a:highlight>
              <a:latin typeface="Maven Pro"/>
              <a:ea typeface="Maven Pro"/>
              <a:cs typeface="Maven Pro"/>
              <a:sym typeface="Maven Pro"/>
            </a:endParaRPr>
          </a:p>
        </p:txBody>
      </p:sp>
      <p:sp>
        <p:nvSpPr>
          <p:cNvPr id="491" name="Google Shape;491;p31"/>
          <p:cNvSpPr txBox="1"/>
          <p:nvPr/>
        </p:nvSpPr>
        <p:spPr>
          <a:xfrm>
            <a:off x="193950" y="2896725"/>
            <a:ext cx="8391600" cy="1922400"/>
          </a:xfrm>
          <a:prstGeom prst="rect">
            <a:avLst/>
          </a:prstGeom>
          <a:noFill/>
          <a:ln>
            <a:noFill/>
          </a:ln>
        </p:spPr>
        <p:txBody>
          <a:bodyPr anchorCtr="0" anchor="t" bIns="91425" lIns="91425" spcFirstLastPara="1" rIns="91425" wrap="square" tIns="91425">
            <a:spAutoFit/>
          </a:bodyPr>
          <a:lstStyle/>
          <a:p>
            <a:pPr indent="0" lvl="0" marL="304800" rtl="0" algn="l">
              <a:lnSpc>
                <a:spcPct val="107916"/>
              </a:lnSpc>
              <a:spcBef>
                <a:spcPts val="0"/>
              </a:spcBef>
              <a:spcAft>
                <a:spcPts val="0"/>
              </a:spcAft>
              <a:buNone/>
            </a:pPr>
            <a:r>
              <a:rPr b="1" lang="en" sz="1700" u="sng">
                <a:solidFill>
                  <a:srgbClr val="292929"/>
                </a:solidFill>
                <a:highlight>
                  <a:srgbClr val="FFFFFF"/>
                </a:highlight>
                <a:latin typeface="Century Schoolbook"/>
                <a:ea typeface="Century Schoolbook"/>
                <a:cs typeface="Century Schoolbook"/>
                <a:sym typeface="Century Schoolbook"/>
              </a:rPr>
              <a:t>Jaccard</a:t>
            </a:r>
            <a:r>
              <a:rPr b="1" lang="en" sz="1700" u="sng">
                <a:solidFill>
                  <a:srgbClr val="292929"/>
                </a:solidFill>
                <a:highlight>
                  <a:srgbClr val="FFFFFF"/>
                </a:highlight>
                <a:latin typeface="Century Schoolbook"/>
                <a:ea typeface="Century Schoolbook"/>
                <a:cs typeface="Century Schoolbook"/>
                <a:sym typeface="Century Schoolbook"/>
              </a:rPr>
              <a:t> similarity</a:t>
            </a:r>
            <a:r>
              <a:rPr b="1" lang="en" sz="1700">
                <a:solidFill>
                  <a:srgbClr val="292929"/>
                </a:solidFill>
                <a:highlight>
                  <a:srgbClr val="FFFFFF"/>
                </a:highlight>
                <a:latin typeface="Maven Pro"/>
                <a:ea typeface="Maven Pro"/>
                <a:cs typeface="Maven Pro"/>
                <a:sym typeface="Maven Pro"/>
              </a:rPr>
              <a:t>:</a:t>
            </a:r>
            <a:r>
              <a:rPr lang="en" sz="1700">
                <a:solidFill>
                  <a:srgbClr val="292929"/>
                </a:solidFill>
                <a:highlight>
                  <a:srgbClr val="FFFFFF"/>
                </a:highlight>
                <a:latin typeface="Maven Pro"/>
                <a:ea typeface="Maven Pro"/>
                <a:cs typeface="Maven Pro"/>
                <a:sym typeface="Maven Pro"/>
              </a:rPr>
              <a:t> </a:t>
            </a:r>
            <a:r>
              <a:rPr lang="en" sz="1700">
                <a:latin typeface="Maven Pro"/>
                <a:ea typeface="Maven Pro"/>
                <a:cs typeface="Maven Pro"/>
                <a:sym typeface="Maven Pro"/>
              </a:rPr>
              <a:t>Jaccard similarity or intersection over union is defined as size of intersection divided by size of union of two sets.</a:t>
            </a:r>
            <a:endParaRPr sz="1700">
              <a:latin typeface="Maven Pro"/>
              <a:ea typeface="Maven Pro"/>
              <a:cs typeface="Maven Pro"/>
              <a:sym typeface="Maven Pro"/>
            </a:endParaRPr>
          </a:p>
          <a:p>
            <a:pPr indent="0" lvl="0" marL="304800" rtl="0" algn="l">
              <a:lnSpc>
                <a:spcPct val="107916"/>
              </a:lnSpc>
              <a:spcBef>
                <a:spcPts val="500"/>
              </a:spcBef>
              <a:spcAft>
                <a:spcPts val="500"/>
              </a:spcAft>
              <a:buNone/>
            </a:pPr>
            <a:r>
              <a:rPr lang="en" sz="1200">
                <a:latin typeface="Maven Pro"/>
                <a:ea typeface="Maven Pro"/>
                <a:cs typeface="Maven Pro"/>
                <a:sym typeface="Maven Pro"/>
              </a:rPr>
              <a:t>	</a:t>
            </a:r>
            <a:r>
              <a:rPr lang="en" sz="1700">
                <a:latin typeface="Maven Pro"/>
                <a:ea typeface="Maven Pro"/>
                <a:cs typeface="Maven Pro"/>
                <a:sym typeface="Maven Pro"/>
              </a:rPr>
              <a:t>Jaccard similarity takes only a unique set of words for each sentence or document while cosine similarity takes total length of the vectors. Jaccard similarity is good for cases where duplication does not matter, cosine similarity is good for cases where duplication matters.</a:t>
            </a:r>
            <a:endParaRPr sz="1700">
              <a:solidFill>
                <a:srgbClr val="292929"/>
              </a:solidFill>
              <a:highlight>
                <a:srgbClr val="FFFFFF"/>
              </a:highlight>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14"/>
          <p:cNvSpPr txBox="1"/>
          <p:nvPr/>
        </p:nvSpPr>
        <p:spPr>
          <a:xfrm>
            <a:off x="311700" y="7725"/>
            <a:ext cx="33477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Avenir"/>
                <a:ea typeface="Avenir"/>
                <a:cs typeface="Avenir"/>
                <a:sym typeface="Avenir"/>
              </a:rPr>
              <a:t>Table of Contents</a:t>
            </a:r>
            <a:endParaRPr sz="2700">
              <a:solidFill>
                <a:srgbClr val="595959"/>
              </a:solidFill>
              <a:latin typeface="Avenir"/>
              <a:ea typeface="Avenir"/>
              <a:cs typeface="Avenir"/>
              <a:sym typeface="Avenir"/>
            </a:endParaRPr>
          </a:p>
        </p:txBody>
      </p:sp>
      <p:sp>
        <p:nvSpPr>
          <p:cNvPr id="286" name="Google Shape;286;p14"/>
          <p:cNvSpPr/>
          <p:nvPr/>
        </p:nvSpPr>
        <p:spPr>
          <a:xfrm>
            <a:off x="464100" y="5211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4"/>
          <p:cNvSpPr/>
          <p:nvPr/>
        </p:nvSpPr>
        <p:spPr>
          <a:xfrm>
            <a:off x="1064143" y="5211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p14"/>
          <p:cNvCxnSpPr/>
          <p:nvPr/>
        </p:nvCxnSpPr>
        <p:spPr>
          <a:xfrm>
            <a:off x="930487" y="1252894"/>
            <a:ext cx="0" cy="138600"/>
          </a:xfrm>
          <a:prstGeom prst="straightConnector1">
            <a:avLst/>
          </a:prstGeom>
          <a:noFill/>
          <a:ln cap="flat" cmpd="sng" w="19050">
            <a:solidFill>
              <a:srgbClr val="94C23F"/>
            </a:solidFill>
            <a:prstDash val="solid"/>
            <a:round/>
            <a:headEnd len="med" w="med" type="none"/>
            <a:tailEnd len="med" w="med" type="none"/>
          </a:ln>
        </p:spPr>
      </p:cxnSp>
      <p:cxnSp>
        <p:nvCxnSpPr>
          <p:cNvPr id="289" name="Google Shape;289;p14"/>
          <p:cNvCxnSpPr/>
          <p:nvPr/>
        </p:nvCxnSpPr>
        <p:spPr>
          <a:xfrm>
            <a:off x="930487" y="1811701"/>
            <a:ext cx="0" cy="138600"/>
          </a:xfrm>
          <a:prstGeom prst="straightConnector1">
            <a:avLst/>
          </a:prstGeom>
          <a:noFill/>
          <a:ln cap="flat" cmpd="sng" w="19050">
            <a:solidFill>
              <a:srgbClr val="94C23F"/>
            </a:solidFill>
            <a:prstDash val="solid"/>
            <a:round/>
            <a:headEnd len="med" w="med" type="none"/>
            <a:tailEnd len="med" w="med" type="none"/>
          </a:ln>
        </p:spPr>
      </p:cxnSp>
      <p:sp>
        <p:nvSpPr>
          <p:cNvPr id="290" name="Google Shape;290;p14"/>
          <p:cNvSpPr txBox="1"/>
          <p:nvPr/>
        </p:nvSpPr>
        <p:spPr>
          <a:xfrm>
            <a:off x="989325" y="1208313"/>
            <a:ext cx="2657400" cy="2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95959"/>
                </a:solidFill>
                <a:latin typeface="Avenir"/>
                <a:ea typeface="Avenir"/>
                <a:cs typeface="Avenir"/>
                <a:sym typeface="Avenir"/>
              </a:rPr>
              <a:t>Introduction</a:t>
            </a:r>
            <a:endParaRPr>
              <a:solidFill>
                <a:srgbClr val="000000"/>
              </a:solidFill>
              <a:latin typeface="Avenir"/>
              <a:ea typeface="Avenir"/>
              <a:cs typeface="Avenir"/>
              <a:sym typeface="Avenir"/>
            </a:endParaRPr>
          </a:p>
        </p:txBody>
      </p:sp>
      <p:sp>
        <p:nvSpPr>
          <p:cNvPr id="291" name="Google Shape;291;p14"/>
          <p:cNvSpPr/>
          <p:nvPr/>
        </p:nvSpPr>
        <p:spPr>
          <a:xfrm>
            <a:off x="7011824" y="1162900"/>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1</a:t>
            </a:r>
            <a:endParaRPr sz="1100">
              <a:solidFill>
                <a:srgbClr val="FFFFFF"/>
              </a:solidFill>
              <a:latin typeface="Roboto"/>
              <a:ea typeface="Roboto"/>
              <a:cs typeface="Roboto"/>
              <a:sym typeface="Roboto"/>
            </a:endParaRPr>
          </a:p>
        </p:txBody>
      </p:sp>
      <p:sp>
        <p:nvSpPr>
          <p:cNvPr id="292" name="Google Shape;292;p14"/>
          <p:cNvSpPr/>
          <p:nvPr/>
        </p:nvSpPr>
        <p:spPr>
          <a:xfrm>
            <a:off x="7011824" y="1743830"/>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2</a:t>
            </a:r>
            <a:endParaRPr sz="1100">
              <a:solidFill>
                <a:srgbClr val="FFFFFF"/>
              </a:solidFill>
              <a:latin typeface="Roboto"/>
              <a:ea typeface="Roboto"/>
              <a:cs typeface="Roboto"/>
              <a:sym typeface="Roboto"/>
            </a:endParaRPr>
          </a:p>
        </p:txBody>
      </p:sp>
      <p:sp>
        <p:nvSpPr>
          <p:cNvPr id="293" name="Google Shape;293;p14"/>
          <p:cNvSpPr txBox="1"/>
          <p:nvPr/>
        </p:nvSpPr>
        <p:spPr>
          <a:xfrm>
            <a:off x="930350" y="1689688"/>
            <a:ext cx="4013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95959"/>
                </a:solidFill>
                <a:latin typeface="Avenir"/>
                <a:ea typeface="Avenir"/>
                <a:cs typeface="Avenir"/>
                <a:sym typeface="Avenir"/>
              </a:rPr>
              <a:t>What is Clustering Algorithm</a:t>
            </a:r>
            <a:endParaRPr>
              <a:solidFill>
                <a:srgbClr val="434343"/>
              </a:solidFill>
              <a:latin typeface="Avenir"/>
              <a:ea typeface="Avenir"/>
              <a:cs typeface="Avenir"/>
              <a:sym typeface="Avenir"/>
            </a:endParaRPr>
          </a:p>
        </p:txBody>
      </p:sp>
      <p:cxnSp>
        <p:nvCxnSpPr>
          <p:cNvPr id="294" name="Google Shape;294;p14"/>
          <p:cNvCxnSpPr/>
          <p:nvPr/>
        </p:nvCxnSpPr>
        <p:spPr>
          <a:xfrm flipH="1" rot="10800000">
            <a:off x="2700350" y="1330200"/>
            <a:ext cx="3946500" cy="9900"/>
          </a:xfrm>
          <a:prstGeom prst="straightConnector1">
            <a:avLst/>
          </a:prstGeom>
          <a:noFill/>
          <a:ln cap="flat" cmpd="sng" w="9525">
            <a:solidFill>
              <a:srgbClr val="018D9A"/>
            </a:solidFill>
            <a:prstDash val="dot"/>
            <a:round/>
            <a:headEnd len="med" w="med" type="none"/>
            <a:tailEnd len="med" w="med" type="none"/>
          </a:ln>
        </p:spPr>
      </p:cxnSp>
      <p:cxnSp>
        <p:nvCxnSpPr>
          <p:cNvPr id="295" name="Google Shape;295;p14"/>
          <p:cNvCxnSpPr/>
          <p:nvPr/>
        </p:nvCxnSpPr>
        <p:spPr>
          <a:xfrm>
            <a:off x="3491500" y="1916175"/>
            <a:ext cx="3070500" cy="41700"/>
          </a:xfrm>
          <a:prstGeom prst="straightConnector1">
            <a:avLst/>
          </a:prstGeom>
          <a:noFill/>
          <a:ln cap="flat" cmpd="sng" w="9525">
            <a:solidFill>
              <a:srgbClr val="018D9A"/>
            </a:solidFill>
            <a:prstDash val="dot"/>
            <a:round/>
            <a:headEnd len="med" w="med" type="none"/>
            <a:tailEnd len="med" w="med" type="none"/>
          </a:ln>
        </p:spPr>
      </p:cxnSp>
      <p:cxnSp>
        <p:nvCxnSpPr>
          <p:cNvPr id="296" name="Google Shape;296;p14"/>
          <p:cNvCxnSpPr/>
          <p:nvPr/>
        </p:nvCxnSpPr>
        <p:spPr>
          <a:xfrm>
            <a:off x="948899" y="2880863"/>
            <a:ext cx="0" cy="138600"/>
          </a:xfrm>
          <a:prstGeom prst="straightConnector1">
            <a:avLst/>
          </a:prstGeom>
          <a:noFill/>
          <a:ln cap="flat" cmpd="sng" w="19050">
            <a:solidFill>
              <a:srgbClr val="94C23F"/>
            </a:solidFill>
            <a:prstDash val="solid"/>
            <a:round/>
            <a:headEnd len="med" w="med" type="none"/>
            <a:tailEnd len="med" w="med" type="none"/>
          </a:ln>
        </p:spPr>
      </p:cxnSp>
      <p:sp>
        <p:nvSpPr>
          <p:cNvPr id="297" name="Google Shape;297;p14"/>
          <p:cNvSpPr txBox="1"/>
          <p:nvPr/>
        </p:nvSpPr>
        <p:spPr>
          <a:xfrm>
            <a:off x="989325" y="2756863"/>
            <a:ext cx="3303600" cy="3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95959"/>
                </a:solidFill>
                <a:latin typeface="Maven Pro"/>
                <a:ea typeface="Maven Pro"/>
                <a:cs typeface="Maven Pro"/>
                <a:sym typeface="Maven Pro"/>
              </a:rPr>
              <a:t>Preprocessing of Tweets</a:t>
            </a:r>
            <a:endParaRPr>
              <a:solidFill>
                <a:srgbClr val="595959"/>
              </a:solidFill>
              <a:latin typeface="Maven Pro"/>
              <a:ea typeface="Maven Pro"/>
              <a:cs typeface="Maven Pro"/>
              <a:sym typeface="Maven Pro"/>
            </a:endParaRPr>
          </a:p>
        </p:txBody>
      </p:sp>
      <p:sp>
        <p:nvSpPr>
          <p:cNvPr id="298" name="Google Shape;298;p14"/>
          <p:cNvSpPr/>
          <p:nvPr/>
        </p:nvSpPr>
        <p:spPr>
          <a:xfrm>
            <a:off x="7011824" y="2756863"/>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4</a:t>
            </a:r>
            <a:endParaRPr sz="1100">
              <a:solidFill>
                <a:srgbClr val="FFFFFF"/>
              </a:solidFill>
              <a:latin typeface="Roboto"/>
              <a:ea typeface="Roboto"/>
              <a:cs typeface="Roboto"/>
              <a:sym typeface="Roboto"/>
            </a:endParaRPr>
          </a:p>
        </p:txBody>
      </p:sp>
      <p:cxnSp>
        <p:nvCxnSpPr>
          <p:cNvPr id="299" name="Google Shape;299;p14"/>
          <p:cNvCxnSpPr/>
          <p:nvPr/>
        </p:nvCxnSpPr>
        <p:spPr>
          <a:xfrm>
            <a:off x="948899" y="2390876"/>
            <a:ext cx="0" cy="138600"/>
          </a:xfrm>
          <a:prstGeom prst="straightConnector1">
            <a:avLst/>
          </a:prstGeom>
          <a:noFill/>
          <a:ln cap="flat" cmpd="sng" w="19050">
            <a:solidFill>
              <a:srgbClr val="94C23F"/>
            </a:solidFill>
            <a:prstDash val="solid"/>
            <a:round/>
            <a:headEnd len="med" w="med" type="none"/>
            <a:tailEnd len="med" w="med" type="none"/>
          </a:ln>
        </p:spPr>
      </p:cxnSp>
      <p:sp>
        <p:nvSpPr>
          <p:cNvPr id="300" name="Google Shape;300;p14"/>
          <p:cNvSpPr/>
          <p:nvPr/>
        </p:nvSpPr>
        <p:spPr>
          <a:xfrm>
            <a:off x="7011824" y="2324752"/>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3</a:t>
            </a:r>
            <a:endParaRPr sz="1100">
              <a:solidFill>
                <a:srgbClr val="FFFFFF"/>
              </a:solidFill>
              <a:latin typeface="Roboto"/>
              <a:ea typeface="Roboto"/>
              <a:cs typeface="Roboto"/>
              <a:sym typeface="Roboto"/>
            </a:endParaRPr>
          </a:p>
        </p:txBody>
      </p:sp>
      <p:cxnSp>
        <p:nvCxnSpPr>
          <p:cNvPr id="301" name="Google Shape;301;p14"/>
          <p:cNvCxnSpPr/>
          <p:nvPr/>
        </p:nvCxnSpPr>
        <p:spPr>
          <a:xfrm>
            <a:off x="2848700" y="2408350"/>
            <a:ext cx="3752100" cy="9300"/>
          </a:xfrm>
          <a:prstGeom prst="straightConnector1">
            <a:avLst/>
          </a:prstGeom>
          <a:noFill/>
          <a:ln cap="flat" cmpd="sng" w="9525">
            <a:solidFill>
              <a:srgbClr val="018D9A"/>
            </a:solidFill>
            <a:prstDash val="dot"/>
            <a:round/>
            <a:headEnd len="med" w="med" type="none"/>
            <a:tailEnd len="med" w="med" type="none"/>
          </a:ln>
        </p:spPr>
      </p:cxnSp>
      <p:sp>
        <p:nvSpPr>
          <p:cNvPr id="302" name="Google Shape;302;p14"/>
          <p:cNvSpPr txBox="1"/>
          <p:nvPr/>
        </p:nvSpPr>
        <p:spPr>
          <a:xfrm>
            <a:off x="930350" y="2267675"/>
            <a:ext cx="2996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95959"/>
                </a:solidFill>
                <a:latin typeface="Avenir"/>
                <a:ea typeface="Avenir"/>
                <a:cs typeface="Avenir"/>
                <a:sym typeface="Avenir"/>
              </a:rPr>
              <a:t>Project </a:t>
            </a:r>
            <a:r>
              <a:rPr b="1" lang="en">
                <a:solidFill>
                  <a:srgbClr val="595959"/>
                </a:solidFill>
                <a:latin typeface="Avenir"/>
                <a:ea typeface="Avenir"/>
                <a:cs typeface="Avenir"/>
                <a:sym typeface="Avenir"/>
              </a:rPr>
              <a:t>Initialization</a:t>
            </a:r>
            <a:endParaRPr sz="100">
              <a:solidFill>
                <a:srgbClr val="434343"/>
              </a:solidFill>
              <a:latin typeface="Avenir"/>
              <a:ea typeface="Avenir"/>
              <a:cs typeface="Avenir"/>
              <a:sym typeface="Avenir"/>
            </a:endParaRPr>
          </a:p>
        </p:txBody>
      </p:sp>
      <p:sp>
        <p:nvSpPr>
          <p:cNvPr id="303" name="Google Shape;303;p14"/>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Speaker: Naveen</a:t>
            </a:r>
            <a:endParaRPr sz="600">
              <a:solidFill>
                <a:srgbClr val="595959"/>
              </a:solidFill>
              <a:latin typeface="Avenir"/>
              <a:ea typeface="Avenir"/>
              <a:cs typeface="Avenir"/>
              <a:sym typeface="Avenir"/>
            </a:endParaRPr>
          </a:p>
        </p:txBody>
      </p:sp>
      <p:pic>
        <p:nvPicPr>
          <p:cNvPr id="304" name="Google Shape;304;p14"/>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05" name="Google Shape;305;p14"/>
          <p:cNvSpPr txBox="1"/>
          <p:nvPr/>
        </p:nvSpPr>
        <p:spPr>
          <a:xfrm>
            <a:off x="989325" y="3263150"/>
            <a:ext cx="33036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95959"/>
                </a:solidFill>
                <a:latin typeface="Maven Pro"/>
                <a:ea typeface="Maven Pro"/>
                <a:cs typeface="Maven Pro"/>
                <a:sym typeface="Maven Pro"/>
              </a:rPr>
              <a:t>Tweets Classification</a:t>
            </a:r>
            <a:endParaRPr sz="100">
              <a:solidFill>
                <a:srgbClr val="434343"/>
              </a:solidFill>
              <a:latin typeface="Maven Pro"/>
              <a:ea typeface="Maven Pro"/>
              <a:cs typeface="Maven Pro"/>
              <a:sym typeface="Maven Pro"/>
            </a:endParaRPr>
          </a:p>
        </p:txBody>
      </p:sp>
      <p:sp>
        <p:nvSpPr>
          <p:cNvPr id="306" name="Google Shape;306;p14"/>
          <p:cNvSpPr/>
          <p:nvPr/>
        </p:nvSpPr>
        <p:spPr>
          <a:xfrm>
            <a:off x="7011824" y="3306950"/>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5</a:t>
            </a:r>
            <a:endParaRPr sz="1100">
              <a:solidFill>
                <a:srgbClr val="FFFFFF"/>
              </a:solidFill>
              <a:latin typeface="Roboto"/>
              <a:ea typeface="Roboto"/>
              <a:cs typeface="Roboto"/>
              <a:sym typeface="Roboto"/>
            </a:endParaRPr>
          </a:p>
        </p:txBody>
      </p:sp>
      <p:cxnSp>
        <p:nvCxnSpPr>
          <p:cNvPr id="307" name="Google Shape;307;p14"/>
          <p:cNvCxnSpPr/>
          <p:nvPr/>
        </p:nvCxnSpPr>
        <p:spPr>
          <a:xfrm>
            <a:off x="2932575" y="3469950"/>
            <a:ext cx="3574200" cy="30300"/>
          </a:xfrm>
          <a:prstGeom prst="straightConnector1">
            <a:avLst/>
          </a:prstGeom>
          <a:noFill/>
          <a:ln cap="flat" cmpd="sng" w="9525">
            <a:solidFill>
              <a:srgbClr val="018D9A"/>
            </a:solidFill>
            <a:prstDash val="dot"/>
            <a:round/>
            <a:headEnd len="med" w="med" type="none"/>
            <a:tailEnd len="med" w="med" type="none"/>
          </a:ln>
        </p:spPr>
      </p:cxnSp>
      <p:cxnSp>
        <p:nvCxnSpPr>
          <p:cNvPr id="308" name="Google Shape;308;p14"/>
          <p:cNvCxnSpPr/>
          <p:nvPr/>
        </p:nvCxnSpPr>
        <p:spPr>
          <a:xfrm>
            <a:off x="948912" y="3370844"/>
            <a:ext cx="0" cy="138600"/>
          </a:xfrm>
          <a:prstGeom prst="straightConnector1">
            <a:avLst/>
          </a:prstGeom>
          <a:noFill/>
          <a:ln cap="flat" cmpd="sng" w="19050">
            <a:solidFill>
              <a:srgbClr val="94C23F"/>
            </a:solidFill>
            <a:prstDash val="solid"/>
            <a:round/>
            <a:headEnd len="med" w="med" type="none"/>
            <a:tailEnd len="med" w="med" type="none"/>
          </a:ln>
        </p:spPr>
      </p:cxnSp>
      <p:cxnSp>
        <p:nvCxnSpPr>
          <p:cNvPr id="309" name="Google Shape;309;p14"/>
          <p:cNvCxnSpPr/>
          <p:nvPr/>
        </p:nvCxnSpPr>
        <p:spPr>
          <a:xfrm flipH="1" rot="10800000">
            <a:off x="3162875" y="2938075"/>
            <a:ext cx="3273000" cy="25200"/>
          </a:xfrm>
          <a:prstGeom prst="straightConnector1">
            <a:avLst/>
          </a:prstGeom>
          <a:noFill/>
          <a:ln cap="flat" cmpd="sng" w="9525">
            <a:solidFill>
              <a:srgbClr val="018D9A"/>
            </a:solidFill>
            <a:prstDash val="dot"/>
            <a:round/>
            <a:headEnd len="med" w="med" type="none"/>
            <a:tailEnd len="med" w="med" type="none"/>
          </a:ln>
        </p:spPr>
      </p:cxnSp>
      <p:cxnSp>
        <p:nvCxnSpPr>
          <p:cNvPr id="310" name="Google Shape;310;p14"/>
          <p:cNvCxnSpPr/>
          <p:nvPr/>
        </p:nvCxnSpPr>
        <p:spPr>
          <a:xfrm>
            <a:off x="948912" y="3791569"/>
            <a:ext cx="0" cy="138600"/>
          </a:xfrm>
          <a:prstGeom prst="straightConnector1">
            <a:avLst/>
          </a:prstGeom>
          <a:noFill/>
          <a:ln cap="flat" cmpd="sng" w="19050">
            <a:solidFill>
              <a:srgbClr val="94C23F"/>
            </a:solidFill>
            <a:prstDash val="solid"/>
            <a:round/>
            <a:headEnd len="med" w="med" type="none"/>
            <a:tailEnd len="med" w="med" type="none"/>
          </a:ln>
        </p:spPr>
      </p:cxnSp>
      <p:sp>
        <p:nvSpPr>
          <p:cNvPr id="311" name="Google Shape;311;p14"/>
          <p:cNvSpPr txBox="1"/>
          <p:nvPr/>
        </p:nvSpPr>
        <p:spPr>
          <a:xfrm>
            <a:off x="1074825" y="3660775"/>
            <a:ext cx="29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Nunito"/>
                <a:ea typeface="Nunito"/>
                <a:cs typeface="Nunito"/>
                <a:sym typeface="Nunito"/>
              </a:rPr>
              <a:t>Applying Clustering Algorithm</a:t>
            </a:r>
            <a:endParaRPr>
              <a:latin typeface="Nunito"/>
              <a:ea typeface="Nunito"/>
              <a:cs typeface="Nunito"/>
              <a:sym typeface="Nunito"/>
            </a:endParaRPr>
          </a:p>
        </p:txBody>
      </p:sp>
      <p:cxnSp>
        <p:nvCxnSpPr>
          <p:cNvPr id="312" name="Google Shape;312;p14"/>
          <p:cNvCxnSpPr/>
          <p:nvPr/>
        </p:nvCxnSpPr>
        <p:spPr>
          <a:xfrm flipH="1" rot="10800000">
            <a:off x="3730950" y="3852350"/>
            <a:ext cx="2876400" cy="16800"/>
          </a:xfrm>
          <a:prstGeom prst="straightConnector1">
            <a:avLst/>
          </a:prstGeom>
          <a:noFill/>
          <a:ln cap="flat" cmpd="sng" w="9525">
            <a:solidFill>
              <a:srgbClr val="018D9A"/>
            </a:solidFill>
            <a:prstDash val="dot"/>
            <a:round/>
            <a:headEnd len="med" w="med" type="none"/>
            <a:tailEnd len="med" w="med" type="none"/>
          </a:ln>
        </p:spPr>
      </p:cxnSp>
      <p:sp>
        <p:nvSpPr>
          <p:cNvPr id="313" name="Google Shape;313;p14"/>
          <p:cNvSpPr/>
          <p:nvPr/>
        </p:nvSpPr>
        <p:spPr>
          <a:xfrm>
            <a:off x="7011824" y="3769925"/>
            <a:ext cx="774300" cy="257400"/>
          </a:xfrm>
          <a:prstGeom prst="rect">
            <a:avLst/>
          </a:prstGeom>
          <a:solidFill>
            <a:srgbClr val="1998A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100">
                <a:solidFill>
                  <a:srgbClr val="FFFFFF"/>
                </a:solidFill>
                <a:latin typeface="Roboto"/>
                <a:ea typeface="Roboto"/>
                <a:cs typeface="Roboto"/>
                <a:sym typeface="Roboto"/>
              </a:rPr>
              <a:t>6</a:t>
            </a:r>
            <a:endParaRPr sz="11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sp>
        <p:nvSpPr>
          <p:cNvPr id="496" name="Google Shape;496;p32"/>
          <p:cNvSpPr txBox="1"/>
          <p:nvPr/>
        </p:nvSpPr>
        <p:spPr>
          <a:xfrm>
            <a:off x="387900" y="83925"/>
            <a:ext cx="8102100" cy="40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sz="1500"/>
          </a:p>
          <a:p>
            <a:pPr indent="0" lvl="0" marL="0" rtl="0" algn="l">
              <a:spcBef>
                <a:spcPts val="400"/>
              </a:spcBef>
              <a:spcAft>
                <a:spcPts val="0"/>
              </a:spcAft>
              <a:buNone/>
            </a:pPr>
            <a:r>
              <a:rPr b="1" lang="en" sz="2900">
                <a:solidFill>
                  <a:srgbClr val="595959"/>
                </a:solidFill>
                <a:latin typeface="Avenir"/>
                <a:ea typeface="Avenir"/>
                <a:cs typeface="Avenir"/>
                <a:sym typeface="Avenir"/>
              </a:rPr>
              <a:t>Creating Sets of Related Words</a:t>
            </a:r>
            <a:endParaRPr b="1" sz="3000">
              <a:solidFill>
                <a:srgbClr val="595959"/>
              </a:solidFill>
              <a:latin typeface="Avenir"/>
              <a:ea typeface="Avenir"/>
              <a:cs typeface="Avenir"/>
              <a:sym typeface="Avenir"/>
            </a:endParaRPr>
          </a:p>
          <a:p>
            <a:pPr indent="0" lvl="0" marL="0" rtl="0" algn="l">
              <a:spcBef>
                <a:spcPts val="0"/>
              </a:spcBef>
              <a:spcAft>
                <a:spcPts val="0"/>
              </a:spcAft>
              <a:buNone/>
            </a:pPr>
            <a:r>
              <a:t/>
            </a:r>
            <a:endParaRPr sz="2300">
              <a:latin typeface="Calibri"/>
              <a:ea typeface="Calibri"/>
              <a:cs typeface="Calibri"/>
              <a:sym typeface="Calibri"/>
            </a:endParaRPr>
          </a:p>
        </p:txBody>
      </p:sp>
      <p:sp>
        <p:nvSpPr>
          <p:cNvPr id="497" name="Google Shape;497;p32"/>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2"/>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32"/>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500" name="Google Shape;500;p32"/>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01" name="Google Shape;501;p32"/>
          <p:cNvSpPr txBox="1"/>
          <p:nvPr/>
        </p:nvSpPr>
        <p:spPr>
          <a:xfrm>
            <a:off x="387900" y="1223175"/>
            <a:ext cx="8102100" cy="3318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lang="en" sz="1700">
                <a:solidFill>
                  <a:srgbClr val="444444"/>
                </a:solidFill>
                <a:highlight>
                  <a:srgbClr val="FFFFFF"/>
                </a:highlight>
                <a:latin typeface="Maven Pro"/>
                <a:ea typeface="Maven Pro"/>
                <a:cs typeface="Maven Pro"/>
                <a:sym typeface="Maven Pro"/>
              </a:rPr>
              <a:t>As we are trying to classify our tweets into 4 </a:t>
            </a:r>
            <a:r>
              <a:rPr lang="en" sz="1700">
                <a:solidFill>
                  <a:srgbClr val="444444"/>
                </a:solidFill>
                <a:highlight>
                  <a:srgbClr val="FFFFFF"/>
                </a:highlight>
                <a:latin typeface="Maven Pro"/>
                <a:ea typeface="Maven Pro"/>
                <a:cs typeface="Maven Pro"/>
                <a:sym typeface="Maven Pro"/>
              </a:rPr>
              <a:t>category</a:t>
            </a:r>
            <a:r>
              <a:rPr lang="en" sz="1700">
                <a:solidFill>
                  <a:srgbClr val="444444"/>
                </a:solidFill>
                <a:highlight>
                  <a:srgbClr val="FFFFFF"/>
                </a:highlight>
                <a:latin typeface="Maven Pro"/>
                <a:ea typeface="Maven Pro"/>
                <a:cs typeface="Maven Pro"/>
                <a:sym typeface="Maven Pro"/>
              </a:rPr>
              <a:t> ie. Social, health, economy and culture then we simply search the words that are relating with these</a:t>
            </a:r>
            <a:endParaRPr sz="1700">
              <a:solidFill>
                <a:srgbClr val="444444"/>
              </a:solidFill>
              <a:highlight>
                <a:srgbClr val="FFFFFF"/>
              </a:highlight>
              <a:latin typeface="Maven Pro"/>
              <a:ea typeface="Maven Pro"/>
              <a:cs typeface="Maven Pro"/>
              <a:sym typeface="Maven Pro"/>
            </a:endParaRPr>
          </a:p>
          <a:p>
            <a:pPr indent="0" lvl="0" marL="0" rtl="0" algn="just">
              <a:lnSpc>
                <a:spcPct val="107916"/>
              </a:lnSpc>
              <a:spcBef>
                <a:spcPts val="500"/>
              </a:spcBef>
              <a:spcAft>
                <a:spcPts val="0"/>
              </a:spcAft>
              <a:buNone/>
            </a:pPr>
            <a:r>
              <a:rPr lang="en" sz="1700">
                <a:solidFill>
                  <a:srgbClr val="444444"/>
                </a:solidFill>
                <a:highlight>
                  <a:srgbClr val="FFFFFF"/>
                </a:highlight>
                <a:latin typeface="Maven Pro"/>
                <a:ea typeface="Maven Pro"/>
                <a:cs typeface="Maven Pro"/>
                <a:sym typeface="Maven Pro"/>
              </a:rPr>
              <a:t>And named as </a:t>
            </a:r>
            <a:endParaRPr sz="1700">
              <a:solidFill>
                <a:srgbClr val="444444"/>
              </a:solidFill>
              <a:highlight>
                <a:srgbClr val="FFFFFF"/>
              </a:highlight>
              <a:latin typeface="Maven Pro"/>
              <a:ea typeface="Maven Pro"/>
              <a:cs typeface="Maven Pro"/>
              <a:sym typeface="Maven Pro"/>
            </a:endParaRPr>
          </a:p>
          <a:p>
            <a:pPr indent="0" lvl="0" marL="0" rtl="0" algn="just">
              <a:lnSpc>
                <a:spcPct val="107916"/>
              </a:lnSpc>
              <a:spcBef>
                <a:spcPts val="500"/>
              </a:spcBef>
              <a:spcAft>
                <a:spcPts val="0"/>
              </a:spcAft>
              <a:buNone/>
            </a:pPr>
            <a:r>
              <a:t/>
            </a:r>
            <a:endParaRPr sz="1700">
              <a:solidFill>
                <a:srgbClr val="444444"/>
              </a:solidFill>
              <a:highlight>
                <a:srgbClr val="FFFFFF"/>
              </a:highlight>
              <a:latin typeface="Maven Pro"/>
              <a:ea typeface="Maven Pro"/>
              <a:cs typeface="Maven Pro"/>
              <a:sym typeface="Maven Pro"/>
            </a:endParaRPr>
          </a:p>
          <a:p>
            <a:pPr indent="-336550" lvl="0" marL="457200" rtl="0" algn="just">
              <a:lnSpc>
                <a:spcPct val="115000"/>
              </a:lnSpc>
              <a:spcBef>
                <a:spcPts val="500"/>
              </a:spcBef>
              <a:spcAft>
                <a:spcPts val="0"/>
              </a:spcAft>
              <a:buClr>
                <a:srgbClr val="444444"/>
              </a:buClr>
              <a:buSzPts val="1700"/>
              <a:buFont typeface="Maven Pro"/>
              <a:buChar char="●"/>
            </a:pPr>
            <a:r>
              <a:rPr lang="en" sz="1700">
                <a:solidFill>
                  <a:srgbClr val="444444"/>
                </a:solidFill>
                <a:highlight>
                  <a:srgbClr val="FFFFFF"/>
                </a:highlight>
                <a:latin typeface="Maven Pro"/>
                <a:ea typeface="Maven Pro"/>
                <a:cs typeface="Maven Pro"/>
                <a:sym typeface="Maven Pro"/>
              </a:rPr>
              <a:t>Social Related Words</a:t>
            </a:r>
            <a:endParaRPr sz="1700">
              <a:solidFill>
                <a:srgbClr val="444444"/>
              </a:solidFill>
              <a:highlight>
                <a:srgbClr val="FFFFFF"/>
              </a:highlight>
              <a:latin typeface="Maven Pro"/>
              <a:ea typeface="Maven Pro"/>
              <a:cs typeface="Maven Pro"/>
              <a:sym typeface="Maven Pro"/>
            </a:endParaRPr>
          </a:p>
          <a:p>
            <a:pPr indent="-336550" lvl="0" marL="457200" rtl="0" algn="just">
              <a:lnSpc>
                <a:spcPct val="115000"/>
              </a:lnSpc>
              <a:spcBef>
                <a:spcPts val="0"/>
              </a:spcBef>
              <a:spcAft>
                <a:spcPts val="0"/>
              </a:spcAft>
              <a:buClr>
                <a:srgbClr val="444444"/>
              </a:buClr>
              <a:buSzPts val="1700"/>
              <a:buFont typeface="Maven Pro"/>
              <a:buChar char="●"/>
            </a:pPr>
            <a:r>
              <a:rPr lang="en" sz="1700">
                <a:solidFill>
                  <a:srgbClr val="444444"/>
                </a:solidFill>
                <a:highlight>
                  <a:srgbClr val="FFFFFF"/>
                </a:highlight>
                <a:latin typeface="Maven Pro"/>
                <a:ea typeface="Maven Pro"/>
                <a:cs typeface="Maven Pro"/>
                <a:sym typeface="Maven Pro"/>
              </a:rPr>
              <a:t>Culture Related Words</a:t>
            </a:r>
            <a:endParaRPr sz="1700">
              <a:solidFill>
                <a:srgbClr val="444444"/>
              </a:solidFill>
              <a:highlight>
                <a:srgbClr val="FFFFFF"/>
              </a:highlight>
              <a:latin typeface="Maven Pro"/>
              <a:ea typeface="Maven Pro"/>
              <a:cs typeface="Maven Pro"/>
              <a:sym typeface="Maven Pro"/>
            </a:endParaRPr>
          </a:p>
          <a:p>
            <a:pPr indent="-336550" lvl="0" marL="457200" rtl="0" algn="just">
              <a:lnSpc>
                <a:spcPct val="115000"/>
              </a:lnSpc>
              <a:spcBef>
                <a:spcPts val="0"/>
              </a:spcBef>
              <a:spcAft>
                <a:spcPts val="0"/>
              </a:spcAft>
              <a:buClr>
                <a:srgbClr val="444444"/>
              </a:buClr>
              <a:buSzPts val="1700"/>
              <a:buFont typeface="Maven Pro"/>
              <a:buChar char="●"/>
            </a:pPr>
            <a:r>
              <a:rPr lang="en" sz="1700">
                <a:solidFill>
                  <a:srgbClr val="444444"/>
                </a:solidFill>
                <a:highlight>
                  <a:srgbClr val="FFFFFF"/>
                </a:highlight>
                <a:latin typeface="Maven Pro"/>
                <a:ea typeface="Maven Pro"/>
                <a:cs typeface="Maven Pro"/>
                <a:sym typeface="Maven Pro"/>
              </a:rPr>
              <a:t>Health Related Words</a:t>
            </a:r>
            <a:endParaRPr sz="1700">
              <a:solidFill>
                <a:srgbClr val="444444"/>
              </a:solidFill>
              <a:highlight>
                <a:srgbClr val="FFFFFF"/>
              </a:highlight>
              <a:latin typeface="Maven Pro"/>
              <a:ea typeface="Maven Pro"/>
              <a:cs typeface="Maven Pro"/>
              <a:sym typeface="Maven Pro"/>
            </a:endParaRPr>
          </a:p>
          <a:p>
            <a:pPr indent="-336550" lvl="0" marL="457200" rtl="0" algn="just">
              <a:lnSpc>
                <a:spcPct val="115000"/>
              </a:lnSpc>
              <a:spcBef>
                <a:spcPts val="0"/>
              </a:spcBef>
              <a:spcAft>
                <a:spcPts val="0"/>
              </a:spcAft>
              <a:buClr>
                <a:srgbClr val="444444"/>
              </a:buClr>
              <a:buSzPts val="1700"/>
              <a:buFont typeface="Maven Pro"/>
              <a:buChar char="●"/>
            </a:pPr>
            <a:r>
              <a:rPr lang="en" sz="1700">
                <a:solidFill>
                  <a:srgbClr val="444444"/>
                </a:solidFill>
                <a:highlight>
                  <a:srgbClr val="FFFFFF"/>
                </a:highlight>
                <a:latin typeface="Maven Pro"/>
                <a:ea typeface="Maven Pro"/>
                <a:cs typeface="Maven Pro"/>
                <a:sym typeface="Maven Pro"/>
              </a:rPr>
              <a:t>Economy Related Words</a:t>
            </a:r>
            <a:endParaRPr sz="1700">
              <a:solidFill>
                <a:srgbClr val="444444"/>
              </a:solidFill>
              <a:highlight>
                <a:srgbClr val="FFFFFF"/>
              </a:highlight>
              <a:latin typeface="Maven Pro"/>
              <a:ea typeface="Maven Pro"/>
              <a:cs typeface="Maven Pro"/>
              <a:sym typeface="Maven Pro"/>
            </a:endParaRPr>
          </a:p>
          <a:p>
            <a:pPr indent="0" lvl="0" marL="0" rtl="0" algn="just">
              <a:lnSpc>
                <a:spcPct val="107916"/>
              </a:lnSpc>
              <a:spcBef>
                <a:spcPts val="500"/>
              </a:spcBef>
              <a:spcAft>
                <a:spcPts val="500"/>
              </a:spcAft>
              <a:buNone/>
            </a:pPr>
            <a:r>
              <a:t/>
            </a:r>
            <a:endParaRPr sz="1700">
              <a:solidFill>
                <a:srgbClr val="444444"/>
              </a:solidFill>
              <a:highlight>
                <a:srgbClr val="FFFFFF"/>
              </a:highlight>
              <a:latin typeface="Maven Pro"/>
              <a:ea typeface="Maven Pro"/>
              <a:cs typeface="Maven Pro"/>
              <a:sym typeface="Maven Pro"/>
            </a:endParaRPr>
          </a:p>
        </p:txBody>
      </p:sp>
      <p:sp>
        <p:nvSpPr>
          <p:cNvPr id="502" name="Google Shape;502;p32"/>
          <p:cNvSpPr txBox="1"/>
          <p:nvPr/>
        </p:nvSpPr>
        <p:spPr>
          <a:xfrm>
            <a:off x="2519150" y="4729325"/>
            <a:ext cx="45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33"/>
          <p:cNvSpPr txBox="1"/>
          <p:nvPr>
            <p:ph type="title"/>
          </p:nvPr>
        </p:nvSpPr>
        <p:spPr>
          <a:xfrm>
            <a:off x="4324575" y="1710600"/>
            <a:ext cx="4293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
            </a:r>
            <a:endParaRPr/>
          </a:p>
        </p:txBody>
      </p:sp>
      <p:sp>
        <p:nvSpPr>
          <p:cNvPr id="508" name="Google Shape;508;p33"/>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06</a:t>
            </a:r>
            <a:endParaRPr sz="10000">
              <a:solidFill>
                <a:srgbClr val="FFFFFF"/>
              </a:solidFill>
              <a:latin typeface="Avenir"/>
              <a:ea typeface="Avenir"/>
              <a:cs typeface="Avenir"/>
              <a:sym typeface="Avenir"/>
            </a:endParaRPr>
          </a:p>
        </p:txBody>
      </p:sp>
      <p:cxnSp>
        <p:nvCxnSpPr>
          <p:cNvPr id="509" name="Google Shape;509;p33"/>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
        <p:nvSpPr>
          <p:cNvPr id="510" name="Google Shape;510;p33"/>
          <p:cNvSpPr txBox="1"/>
          <p:nvPr/>
        </p:nvSpPr>
        <p:spPr>
          <a:xfrm>
            <a:off x="4324575" y="1634150"/>
            <a:ext cx="4682700" cy="1687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2900">
                <a:solidFill>
                  <a:srgbClr val="595959"/>
                </a:solidFill>
                <a:latin typeface="Avenir"/>
                <a:ea typeface="Avenir"/>
                <a:cs typeface="Avenir"/>
                <a:sym typeface="Avenir"/>
              </a:rPr>
              <a:t>Applying clustering algorithm	</a:t>
            </a:r>
            <a:endParaRPr b="1" sz="2900">
              <a:solidFill>
                <a:srgbClr val="595959"/>
              </a:solidFill>
              <a:latin typeface="Avenir"/>
              <a:ea typeface="Avenir"/>
              <a:cs typeface="Avenir"/>
              <a:sym typeface="Avenir"/>
            </a:endParaRPr>
          </a:p>
          <a:p>
            <a:pPr indent="0" lvl="0" marL="0" rtl="0" algn="l">
              <a:spcBef>
                <a:spcPts val="0"/>
              </a:spcBef>
              <a:spcAft>
                <a:spcPts val="0"/>
              </a:spcAft>
              <a:buNone/>
            </a:pPr>
            <a:r>
              <a:t/>
            </a:r>
            <a:endParaRPr b="1" sz="2900">
              <a:solidFill>
                <a:srgbClr val="595959"/>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34"/>
          <p:cNvSpPr txBox="1"/>
          <p:nvPr/>
        </p:nvSpPr>
        <p:spPr>
          <a:xfrm>
            <a:off x="387900" y="138175"/>
            <a:ext cx="8102100" cy="601800"/>
          </a:xfrm>
          <a:prstGeom prst="rect">
            <a:avLst/>
          </a:prstGeom>
          <a:noFill/>
          <a:ln>
            <a:noFill/>
          </a:ln>
        </p:spPr>
        <p:txBody>
          <a:bodyPr anchorCtr="0" anchor="ctr" bIns="91425" lIns="91425" spcFirstLastPara="1" rIns="91425" wrap="square" tIns="91425">
            <a:noAutofit/>
          </a:bodyPr>
          <a:lstStyle/>
          <a:p>
            <a:pPr indent="0" lvl="0" marL="0" rtl="0" algn="just">
              <a:lnSpc>
                <a:spcPct val="107916"/>
              </a:lnSpc>
              <a:spcBef>
                <a:spcPts val="0"/>
              </a:spcBef>
              <a:spcAft>
                <a:spcPts val="800"/>
              </a:spcAft>
              <a:buNone/>
            </a:pPr>
            <a:r>
              <a:rPr b="1" lang="en" sz="2500">
                <a:solidFill>
                  <a:srgbClr val="595959"/>
                </a:solidFill>
                <a:latin typeface="Avenir"/>
                <a:ea typeface="Avenir"/>
                <a:cs typeface="Avenir"/>
                <a:sym typeface="Avenir"/>
              </a:rPr>
              <a:t>Jaccard Similarity Scores</a:t>
            </a:r>
            <a:endParaRPr sz="2300">
              <a:latin typeface="Calibri"/>
              <a:ea typeface="Calibri"/>
              <a:cs typeface="Calibri"/>
              <a:sym typeface="Calibri"/>
            </a:endParaRPr>
          </a:p>
        </p:txBody>
      </p:sp>
      <p:sp>
        <p:nvSpPr>
          <p:cNvPr id="516" name="Google Shape;516;p34"/>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4"/>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8" name="Google Shape;518;p34"/>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519" name="Google Shape;519;p34"/>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20" name="Google Shape;520;p34"/>
          <p:cNvSpPr txBox="1"/>
          <p:nvPr/>
        </p:nvSpPr>
        <p:spPr>
          <a:xfrm>
            <a:off x="387900" y="844450"/>
            <a:ext cx="8102100" cy="2140800"/>
          </a:xfrm>
          <a:prstGeom prst="rect">
            <a:avLst/>
          </a:prstGeom>
          <a:noFill/>
          <a:ln>
            <a:noFill/>
          </a:ln>
        </p:spPr>
        <p:txBody>
          <a:bodyPr anchorCtr="0" anchor="t" bIns="91425" lIns="91425" spcFirstLastPara="1" rIns="91425" wrap="square" tIns="91425">
            <a:spAutoFit/>
          </a:bodyPr>
          <a:lstStyle/>
          <a:p>
            <a:pPr indent="0" lvl="0" marL="304800" rtl="0" algn="just">
              <a:lnSpc>
                <a:spcPct val="107916"/>
              </a:lnSpc>
              <a:spcBef>
                <a:spcPts val="0"/>
              </a:spcBef>
              <a:spcAft>
                <a:spcPts val="500"/>
              </a:spcAft>
              <a:buNone/>
            </a:pPr>
            <a:r>
              <a:rPr lang="en" sz="1700">
                <a:latin typeface="Maven Pro"/>
                <a:ea typeface="Maven Pro"/>
                <a:cs typeface="Maven Pro"/>
                <a:sym typeface="Maven Pro"/>
              </a:rPr>
              <a:t>The Jaccard index, also known as the Jaccard similarity coefficient, is a statistic used for gauging the similarity and diversity of sample sets. It was developed by Paul Jaccard, originally giving the French name coefficient de communauté, and independently formulated again by T. Tanimoto. Thus, the Tanimoto index or Tanimoto coefficient are also used in some fields. However, they are identical in generally taking the ratio of Intersection over Union.</a:t>
            </a:r>
            <a:endParaRPr sz="1700"/>
          </a:p>
        </p:txBody>
      </p:sp>
      <p:sp>
        <p:nvSpPr>
          <p:cNvPr id="521" name="Google Shape;521;p34"/>
          <p:cNvSpPr txBox="1"/>
          <p:nvPr/>
        </p:nvSpPr>
        <p:spPr>
          <a:xfrm>
            <a:off x="464100" y="3270350"/>
            <a:ext cx="8567100" cy="1293600"/>
          </a:xfrm>
          <a:prstGeom prst="rect">
            <a:avLst/>
          </a:prstGeom>
          <a:noFill/>
          <a:ln>
            <a:noFill/>
          </a:ln>
        </p:spPr>
        <p:txBody>
          <a:bodyPr anchorCtr="0" anchor="t" bIns="91425" lIns="91425" spcFirstLastPara="1" rIns="91425" wrap="square" tIns="91425">
            <a:spAutoFit/>
          </a:bodyPr>
          <a:lstStyle/>
          <a:p>
            <a:pPr indent="152400" lvl="0" marL="304800" rtl="0" algn="just">
              <a:lnSpc>
                <a:spcPct val="107916"/>
              </a:lnSpc>
              <a:spcBef>
                <a:spcPts val="0"/>
              </a:spcBef>
              <a:spcAft>
                <a:spcPts val="500"/>
              </a:spcAft>
              <a:buNone/>
            </a:pPr>
            <a:r>
              <a:rPr lang="en" sz="1700">
                <a:latin typeface="Maven Pro"/>
                <a:ea typeface="Maven Pro"/>
                <a:cs typeface="Maven Pro"/>
                <a:sym typeface="Maven Pro"/>
              </a:rPr>
              <a:t>We wish to create a data frame containing the total number of tweets per category per person. A 4D data frame with the index column populated with users, and 3 other columns containing the total number of the user’s tweets under social, cultural, health and economic classes.</a:t>
            </a:r>
            <a:endParaRPr sz="1700">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sp>
        <p:nvSpPr>
          <p:cNvPr id="526" name="Google Shape;526;p35"/>
          <p:cNvSpPr txBox="1"/>
          <p:nvPr/>
        </p:nvSpPr>
        <p:spPr>
          <a:xfrm>
            <a:off x="447550" y="107188"/>
            <a:ext cx="8102100" cy="400200"/>
          </a:xfrm>
          <a:prstGeom prst="rect">
            <a:avLst/>
          </a:prstGeom>
          <a:noFill/>
          <a:ln>
            <a:noFill/>
          </a:ln>
        </p:spPr>
        <p:txBody>
          <a:bodyPr anchorCtr="0" anchor="ctr" bIns="91425" lIns="91425" spcFirstLastPara="1" rIns="91425" wrap="square" tIns="91425">
            <a:noAutofit/>
          </a:bodyPr>
          <a:lstStyle/>
          <a:p>
            <a:pPr indent="0" lvl="0" marL="0" rtl="0" algn="just">
              <a:lnSpc>
                <a:spcPct val="107916"/>
              </a:lnSpc>
              <a:spcBef>
                <a:spcPts val="0"/>
              </a:spcBef>
              <a:spcAft>
                <a:spcPts val="800"/>
              </a:spcAft>
              <a:buNone/>
            </a:pPr>
            <a:r>
              <a:rPr b="1" lang="en" sz="2500">
                <a:solidFill>
                  <a:srgbClr val="595959"/>
                </a:solidFill>
                <a:latin typeface="Avenir"/>
                <a:ea typeface="Avenir"/>
                <a:cs typeface="Avenir"/>
                <a:sym typeface="Avenir"/>
              </a:rPr>
              <a:t>Volume of Tweets under different category</a:t>
            </a:r>
            <a:endParaRPr sz="2300">
              <a:latin typeface="Calibri"/>
              <a:ea typeface="Calibri"/>
              <a:cs typeface="Calibri"/>
              <a:sym typeface="Calibri"/>
            </a:endParaRPr>
          </a:p>
        </p:txBody>
      </p:sp>
      <p:sp>
        <p:nvSpPr>
          <p:cNvPr id="527" name="Google Shape;527;p35"/>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5"/>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9" name="Google Shape;529;p35"/>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530" name="Google Shape;530;p35"/>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31" name="Google Shape;531;p35"/>
          <p:cNvSpPr txBox="1"/>
          <p:nvPr/>
        </p:nvSpPr>
        <p:spPr>
          <a:xfrm>
            <a:off x="346175" y="1177700"/>
            <a:ext cx="40455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sz="1700">
              <a:latin typeface="Maven Pro"/>
              <a:ea typeface="Maven Pro"/>
              <a:cs typeface="Maven Pro"/>
              <a:sym typeface="Maven Pro"/>
            </a:endParaRPr>
          </a:p>
        </p:txBody>
      </p:sp>
      <p:sp>
        <p:nvSpPr>
          <p:cNvPr id="532" name="Google Shape;532;p35"/>
          <p:cNvSpPr txBox="1"/>
          <p:nvPr/>
        </p:nvSpPr>
        <p:spPr>
          <a:xfrm>
            <a:off x="583450" y="969500"/>
            <a:ext cx="7830300" cy="728700"/>
          </a:xfrm>
          <a:prstGeom prst="rect">
            <a:avLst/>
          </a:prstGeom>
          <a:noFill/>
          <a:ln>
            <a:noFill/>
          </a:ln>
        </p:spPr>
        <p:txBody>
          <a:bodyPr anchorCtr="0" anchor="t" bIns="91425" lIns="91425" spcFirstLastPara="1" rIns="91425" wrap="square" tIns="91425">
            <a:spAutoFit/>
          </a:bodyPr>
          <a:lstStyle/>
          <a:p>
            <a:pPr indent="152400" lvl="0" marL="304800" rtl="0" algn="just">
              <a:lnSpc>
                <a:spcPct val="107916"/>
              </a:lnSpc>
              <a:spcBef>
                <a:spcPts val="0"/>
              </a:spcBef>
              <a:spcAft>
                <a:spcPts val="500"/>
              </a:spcAft>
              <a:buNone/>
            </a:pPr>
            <a:r>
              <a:rPr lang="en" sz="1700">
                <a:solidFill>
                  <a:srgbClr val="292929"/>
                </a:solidFill>
                <a:highlight>
                  <a:srgbClr val="FFFFFF"/>
                </a:highlight>
                <a:latin typeface="Maven Pro"/>
                <a:ea typeface="Maven Pro"/>
                <a:cs typeface="Maven Pro"/>
                <a:sym typeface="Maven Pro"/>
              </a:rPr>
              <a:t>Below is a pie chart to show the tweets volumes in the different categorie</a:t>
            </a:r>
            <a:r>
              <a:rPr lang="en" sz="1700">
                <a:solidFill>
                  <a:srgbClr val="292929"/>
                </a:solidFill>
                <a:highlight>
                  <a:srgbClr val="FFFFFF"/>
                </a:highlight>
                <a:latin typeface="Georgia"/>
                <a:ea typeface="Georgia"/>
                <a:cs typeface="Georgia"/>
                <a:sym typeface="Georgia"/>
              </a:rPr>
              <a:t>s:</a:t>
            </a:r>
            <a:endParaRPr sz="1700"/>
          </a:p>
        </p:txBody>
      </p:sp>
      <p:pic>
        <p:nvPicPr>
          <p:cNvPr id="533" name="Google Shape;533;p35"/>
          <p:cNvPicPr preferRelativeResize="0"/>
          <p:nvPr/>
        </p:nvPicPr>
        <p:blipFill>
          <a:blip r:embed="rId4">
            <a:alphaModFix/>
          </a:blip>
          <a:stretch>
            <a:fillRect/>
          </a:stretch>
        </p:blipFill>
        <p:spPr>
          <a:xfrm>
            <a:off x="3062875" y="1460825"/>
            <a:ext cx="3155375" cy="2940225"/>
          </a:xfrm>
          <a:prstGeom prst="rect">
            <a:avLst/>
          </a:prstGeom>
          <a:noFill/>
          <a:ln>
            <a:noFill/>
          </a:ln>
        </p:spPr>
      </p:pic>
      <p:sp>
        <p:nvSpPr>
          <p:cNvPr id="534" name="Google Shape;534;p35"/>
          <p:cNvSpPr txBox="1"/>
          <p:nvPr/>
        </p:nvSpPr>
        <p:spPr>
          <a:xfrm>
            <a:off x="447550" y="4127900"/>
            <a:ext cx="8102100" cy="728700"/>
          </a:xfrm>
          <a:prstGeom prst="rect">
            <a:avLst/>
          </a:prstGeom>
          <a:noFill/>
          <a:ln>
            <a:noFill/>
          </a:ln>
        </p:spPr>
        <p:txBody>
          <a:bodyPr anchorCtr="0" anchor="t" bIns="91425" lIns="91425" spcFirstLastPara="1" rIns="91425" wrap="square" tIns="91425">
            <a:spAutoFit/>
          </a:bodyPr>
          <a:lstStyle/>
          <a:p>
            <a:pPr indent="0" lvl="0" marL="304800" rtl="0" algn="just">
              <a:lnSpc>
                <a:spcPct val="107916"/>
              </a:lnSpc>
              <a:spcBef>
                <a:spcPts val="0"/>
              </a:spcBef>
              <a:spcAft>
                <a:spcPts val="500"/>
              </a:spcAft>
              <a:buNone/>
            </a:pPr>
            <a:r>
              <a:rPr lang="en" sz="1700">
                <a:latin typeface="Maven Pro"/>
                <a:ea typeface="Maven Pro"/>
                <a:cs typeface="Maven Pro"/>
                <a:sym typeface="Maven Pro"/>
              </a:rPr>
              <a:t>culture has the largest percentage. This could be as a result of the current pandemic that everyone is talking ab</a:t>
            </a:r>
            <a:r>
              <a:rPr lang="en">
                <a:latin typeface="Maven Pro"/>
                <a:ea typeface="Maven Pro"/>
                <a:cs typeface="Maven Pro"/>
                <a:sym typeface="Maven Pro"/>
              </a:rPr>
              <a:t>out.</a:t>
            </a:r>
            <a:endParaRPr>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 name="Shape 538"/>
        <p:cNvGrpSpPr/>
        <p:nvPr/>
      </p:nvGrpSpPr>
      <p:grpSpPr>
        <a:xfrm>
          <a:off x="0" y="0"/>
          <a:ext cx="0" cy="0"/>
          <a:chOff x="0" y="0"/>
          <a:chExt cx="0" cy="0"/>
        </a:xfrm>
      </p:grpSpPr>
      <p:sp>
        <p:nvSpPr>
          <p:cNvPr id="539" name="Google Shape;539;p36"/>
          <p:cNvSpPr txBox="1"/>
          <p:nvPr/>
        </p:nvSpPr>
        <p:spPr>
          <a:xfrm>
            <a:off x="387900" y="107188"/>
            <a:ext cx="8102100" cy="400200"/>
          </a:xfrm>
          <a:prstGeom prst="rect">
            <a:avLst/>
          </a:prstGeom>
          <a:noFill/>
          <a:ln>
            <a:noFill/>
          </a:ln>
        </p:spPr>
        <p:txBody>
          <a:bodyPr anchorCtr="0" anchor="ctr" bIns="91425" lIns="91425" spcFirstLastPara="1" rIns="91425" wrap="square" tIns="91425">
            <a:noAutofit/>
          </a:bodyPr>
          <a:lstStyle/>
          <a:p>
            <a:pPr indent="0" lvl="0" marL="0" rtl="0" algn="just">
              <a:lnSpc>
                <a:spcPct val="107916"/>
              </a:lnSpc>
              <a:spcBef>
                <a:spcPts val="0"/>
              </a:spcBef>
              <a:spcAft>
                <a:spcPts val="800"/>
              </a:spcAft>
              <a:buNone/>
            </a:pPr>
            <a:r>
              <a:rPr b="1" lang="en" sz="2500">
                <a:solidFill>
                  <a:srgbClr val="595959"/>
                </a:solidFill>
                <a:latin typeface="Avenir"/>
                <a:ea typeface="Avenir"/>
                <a:cs typeface="Avenir"/>
                <a:sym typeface="Avenir"/>
              </a:rPr>
              <a:t>Applying K-Mean Clustering Algorithm</a:t>
            </a:r>
            <a:endParaRPr sz="1500"/>
          </a:p>
        </p:txBody>
      </p:sp>
      <p:sp>
        <p:nvSpPr>
          <p:cNvPr id="540" name="Google Shape;540;p36"/>
          <p:cNvSpPr/>
          <p:nvPr/>
        </p:nvSpPr>
        <p:spPr>
          <a:xfrm>
            <a:off x="464100" y="595467"/>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6"/>
          <p:cNvSpPr/>
          <p:nvPr/>
        </p:nvSpPr>
        <p:spPr>
          <a:xfrm>
            <a:off x="1085068" y="595467"/>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36"/>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543" name="Google Shape;543;p36"/>
          <p:cNvSpPr txBox="1"/>
          <p:nvPr/>
        </p:nvSpPr>
        <p:spPr>
          <a:xfrm>
            <a:off x="6895650" y="1678200"/>
            <a:ext cx="18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44" name="Google Shape;544;p36"/>
          <p:cNvSpPr txBox="1"/>
          <p:nvPr/>
        </p:nvSpPr>
        <p:spPr>
          <a:xfrm>
            <a:off x="387900" y="950838"/>
            <a:ext cx="56616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700">
                <a:latin typeface="Maven Pro"/>
                <a:ea typeface="Maven Pro"/>
                <a:cs typeface="Maven Pro"/>
                <a:sym typeface="Maven Pro"/>
              </a:rPr>
              <a:t>After Applying K-Mean clustering algorithm </a:t>
            </a:r>
            <a:r>
              <a:rPr lang="en" sz="1700">
                <a:latin typeface="Maven Pro"/>
                <a:ea typeface="Maven Pro"/>
                <a:cs typeface="Maven Pro"/>
                <a:sym typeface="Maven Pro"/>
              </a:rPr>
              <a:t>with</a:t>
            </a:r>
            <a:r>
              <a:rPr lang="en" sz="1700">
                <a:latin typeface="Maven Pro"/>
                <a:ea typeface="Maven Pro"/>
                <a:cs typeface="Maven Pro"/>
                <a:sym typeface="Maven Pro"/>
              </a:rPr>
              <a:t> k=4</a:t>
            </a:r>
            <a:endParaRPr sz="1700">
              <a:latin typeface="Maven Pro"/>
              <a:ea typeface="Maven Pro"/>
              <a:cs typeface="Maven Pro"/>
              <a:sym typeface="Maven Pro"/>
            </a:endParaRPr>
          </a:p>
        </p:txBody>
      </p:sp>
      <p:sp>
        <p:nvSpPr>
          <p:cNvPr id="545" name="Google Shape;545;p36"/>
          <p:cNvSpPr txBox="1"/>
          <p:nvPr/>
        </p:nvSpPr>
        <p:spPr>
          <a:xfrm>
            <a:off x="376342" y="4321575"/>
            <a:ext cx="83913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500"/>
              </a:spcAft>
              <a:buNone/>
            </a:pPr>
            <a:r>
              <a:rPr lang="en" sz="1700">
                <a:latin typeface="Nunito"/>
                <a:ea typeface="Nunito"/>
                <a:cs typeface="Nunito"/>
                <a:sym typeface="Nunito"/>
              </a:rPr>
              <a:t>We have successfully got 4 clusters of our tweets</a:t>
            </a:r>
            <a:endParaRPr sz="1700">
              <a:latin typeface="Nunito"/>
              <a:ea typeface="Nunito"/>
              <a:cs typeface="Nunito"/>
              <a:sym typeface="Nunito"/>
            </a:endParaRPr>
          </a:p>
        </p:txBody>
      </p:sp>
      <p:pic>
        <p:nvPicPr>
          <p:cNvPr id="546" name="Google Shape;546;p36"/>
          <p:cNvPicPr preferRelativeResize="0"/>
          <p:nvPr/>
        </p:nvPicPr>
        <p:blipFill>
          <a:blip r:embed="rId4">
            <a:alphaModFix/>
          </a:blip>
          <a:stretch>
            <a:fillRect/>
          </a:stretch>
        </p:blipFill>
        <p:spPr>
          <a:xfrm>
            <a:off x="2117675" y="1397250"/>
            <a:ext cx="3931825" cy="28613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37"/>
          <p:cNvSpPr txBox="1"/>
          <p:nvPr/>
        </p:nvSpPr>
        <p:spPr>
          <a:xfrm>
            <a:off x="387900" y="83925"/>
            <a:ext cx="80682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Team Members</a:t>
            </a:r>
            <a:endParaRPr sz="4600">
              <a:solidFill>
                <a:srgbClr val="595959"/>
              </a:solidFill>
              <a:latin typeface="Calibri"/>
              <a:ea typeface="Calibri"/>
              <a:cs typeface="Calibri"/>
              <a:sym typeface="Calibri"/>
            </a:endParaRPr>
          </a:p>
        </p:txBody>
      </p:sp>
      <p:sp>
        <p:nvSpPr>
          <p:cNvPr id="552" name="Google Shape;552;p37"/>
          <p:cNvSpPr/>
          <p:nvPr/>
        </p:nvSpPr>
        <p:spPr>
          <a:xfrm>
            <a:off x="464100" y="5211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7"/>
          <p:cNvSpPr/>
          <p:nvPr/>
        </p:nvSpPr>
        <p:spPr>
          <a:xfrm>
            <a:off x="1064143" y="5211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4" name="Google Shape;554;p37"/>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555" name="Google Shape;555;p37"/>
          <p:cNvSpPr txBox="1"/>
          <p:nvPr/>
        </p:nvSpPr>
        <p:spPr>
          <a:xfrm>
            <a:off x="1266125" y="584175"/>
            <a:ext cx="667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2"/>
                </a:solidFill>
                <a:latin typeface="Maven Pro"/>
                <a:ea typeface="Maven Pro"/>
                <a:cs typeface="Maven Pro"/>
                <a:sym typeface="Maven Pro"/>
              </a:rPr>
              <a:t>Group 2</a:t>
            </a:r>
            <a:endParaRPr b="1" sz="1766">
              <a:solidFill>
                <a:schemeClr val="dk2"/>
              </a:solidFill>
              <a:latin typeface="Maven Pro"/>
              <a:ea typeface="Maven Pro"/>
              <a:cs typeface="Maven Pro"/>
              <a:sym typeface="Maven Pro"/>
            </a:endParaRPr>
          </a:p>
        </p:txBody>
      </p:sp>
      <p:graphicFrame>
        <p:nvGraphicFramePr>
          <p:cNvPr id="556" name="Google Shape;556;p37"/>
          <p:cNvGraphicFramePr/>
          <p:nvPr/>
        </p:nvGraphicFramePr>
        <p:xfrm>
          <a:off x="1635650" y="1794175"/>
          <a:ext cx="3000000" cy="3000000"/>
        </p:xfrm>
        <a:graphic>
          <a:graphicData uri="http://schemas.openxmlformats.org/drawingml/2006/table">
            <a:tbl>
              <a:tblPr>
                <a:noFill/>
                <a:tableStyleId>{A150F872-EBB7-43FD-B24C-7AEAF90D7080}</a:tableStyleId>
              </a:tblPr>
              <a:tblGrid>
                <a:gridCol w="595275"/>
                <a:gridCol w="1246850"/>
                <a:gridCol w="1855175"/>
                <a:gridCol w="1337025"/>
                <a:gridCol w="1000800"/>
              </a:tblGrid>
              <a:tr h="229475">
                <a:tc>
                  <a:txBody>
                    <a:bodyPr/>
                    <a:lstStyle/>
                    <a:p>
                      <a:pPr indent="0" lvl="0" marL="0" rtl="0" algn="l">
                        <a:spcBef>
                          <a:spcPts val="0"/>
                        </a:spcBef>
                        <a:spcAft>
                          <a:spcPts val="0"/>
                        </a:spcAft>
                        <a:buNone/>
                      </a:pPr>
                      <a:r>
                        <a:rPr lang="en" sz="1200">
                          <a:latin typeface="Maven Pro"/>
                          <a:ea typeface="Maven Pro"/>
                          <a:cs typeface="Maven Pro"/>
                          <a:sym typeface="Maven Pro"/>
                        </a:rPr>
                        <a:t>1</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180101033</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Partha Pratim Deori</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IIIT Bhagalpur</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CSE</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29475">
                <a:tc>
                  <a:txBody>
                    <a:bodyPr/>
                    <a:lstStyle/>
                    <a:p>
                      <a:pPr indent="0" lvl="0" marL="0" rtl="0" algn="l">
                        <a:spcBef>
                          <a:spcPts val="0"/>
                        </a:spcBef>
                        <a:spcAft>
                          <a:spcPts val="0"/>
                        </a:spcAft>
                        <a:buNone/>
                      </a:pPr>
                      <a:r>
                        <a:rPr lang="en" sz="1200">
                          <a:latin typeface="Maven Pro"/>
                          <a:ea typeface="Maven Pro"/>
                          <a:cs typeface="Maven Pro"/>
                          <a:sym typeface="Maven Pro"/>
                        </a:rPr>
                        <a:t>2</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180101036</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Rahul Ranjan</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IIIT Bhagalpur</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CSE</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4200">
                <a:tc>
                  <a:txBody>
                    <a:bodyPr/>
                    <a:lstStyle/>
                    <a:p>
                      <a:pPr indent="0" lvl="0" marL="0" rtl="0" algn="l">
                        <a:spcBef>
                          <a:spcPts val="0"/>
                        </a:spcBef>
                        <a:spcAft>
                          <a:spcPts val="0"/>
                        </a:spcAft>
                        <a:buNone/>
                      </a:pPr>
                      <a:r>
                        <a:rPr lang="en" sz="1200">
                          <a:latin typeface="Maven Pro"/>
                          <a:ea typeface="Maven Pro"/>
                          <a:cs typeface="Maven Pro"/>
                          <a:sym typeface="Maven Pro"/>
                        </a:rPr>
                        <a:t>3</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180101049</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Yashvant Singh Yadav</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IIIT Bhagalpur</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aven Pro"/>
                          <a:ea typeface="Maven Pro"/>
                          <a:cs typeface="Maven Pro"/>
                          <a:sym typeface="Maven Pro"/>
                        </a:rPr>
                        <a:t>CSE</a:t>
                      </a:r>
                      <a:endParaRPr sz="1200">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pic>
        <p:nvPicPr>
          <p:cNvPr id="561" name="Google Shape;561;p38"/>
          <p:cNvPicPr preferRelativeResize="0"/>
          <p:nvPr/>
        </p:nvPicPr>
        <p:blipFill>
          <a:blip r:embed="rId3">
            <a:alphaModFix/>
          </a:blip>
          <a:stretch>
            <a:fillRect/>
          </a:stretch>
        </p:blipFill>
        <p:spPr>
          <a:xfrm>
            <a:off x="-1420" y="-22300"/>
            <a:ext cx="9146839" cy="5143501"/>
          </a:xfrm>
          <a:prstGeom prst="rect">
            <a:avLst/>
          </a:prstGeom>
          <a:noFill/>
          <a:ln>
            <a:noFill/>
          </a:ln>
        </p:spPr>
      </p:pic>
      <p:sp>
        <p:nvSpPr>
          <p:cNvPr id="562" name="Google Shape;562;p38"/>
          <p:cNvSpPr txBox="1"/>
          <p:nvPr/>
        </p:nvSpPr>
        <p:spPr>
          <a:xfrm>
            <a:off x="3538438" y="1771582"/>
            <a:ext cx="5203800" cy="107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800">
                <a:solidFill>
                  <a:srgbClr val="95C13D"/>
                </a:solidFill>
                <a:latin typeface="Avenir"/>
                <a:ea typeface="Avenir"/>
                <a:cs typeface="Avenir"/>
                <a:sym typeface="Avenir"/>
              </a:rPr>
              <a:t>Thank You</a:t>
            </a:r>
            <a:endParaRPr b="1" sz="5800">
              <a:solidFill>
                <a:srgbClr val="FFFFFF"/>
              </a:solidFill>
              <a:latin typeface="Avenir"/>
              <a:ea typeface="Avenir"/>
              <a:cs typeface="Avenir"/>
              <a:sym typeface="Avenir"/>
            </a:endParaRPr>
          </a:p>
        </p:txBody>
      </p:sp>
      <p:sp>
        <p:nvSpPr>
          <p:cNvPr id="563" name="Google Shape;563;p38"/>
          <p:cNvSpPr txBox="1"/>
          <p:nvPr/>
        </p:nvSpPr>
        <p:spPr>
          <a:xfrm>
            <a:off x="571475" y="1771575"/>
            <a:ext cx="2512800" cy="2329200"/>
          </a:xfrm>
          <a:prstGeom prst="rect">
            <a:avLst/>
          </a:prstGeom>
          <a:noFill/>
          <a:ln>
            <a:noFill/>
          </a:ln>
        </p:spPr>
        <p:txBody>
          <a:bodyPr anchorCtr="0" anchor="t" bIns="0" lIns="0" spcFirstLastPara="1" rIns="91425" wrap="square" tIns="0">
            <a:noAutofit/>
          </a:bodyPr>
          <a:lstStyle/>
          <a:p>
            <a:pPr indent="0" lvl="0" marL="0" rtl="0" algn="l">
              <a:lnSpc>
                <a:spcPct val="100000"/>
              </a:lnSpc>
              <a:spcBef>
                <a:spcPts val="0"/>
              </a:spcBef>
              <a:spcAft>
                <a:spcPts val="1000"/>
              </a:spcAft>
              <a:buNone/>
            </a:pPr>
            <a:r>
              <a:rPr lang="en" sz="5100">
                <a:solidFill>
                  <a:srgbClr val="018D9A"/>
                </a:solidFill>
                <a:latin typeface="Avenir"/>
                <a:ea typeface="Avenir"/>
                <a:cs typeface="Avenir"/>
                <a:sym typeface="Avenir"/>
              </a:rPr>
              <a:t>Let’s get solving.</a:t>
            </a:r>
            <a:endParaRPr sz="5100">
              <a:solidFill>
                <a:srgbClr val="018D9A"/>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15"/>
          <p:cNvSpPr txBox="1"/>
          <p:nvPr/>
        </p:nvSpPr>
        <p:spPr>
          <a:xfrm>
            <a:off x="4339925" y="1710350"/>
            <a:ext cx="4804200" cy="1708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2900">
                <a:solidFill>
                  <a:srgbClr val="595959"/>
                </a:solidFill>
                <a:latin typeface="Avenir"/>
                <a:ea typeface="Avenir"/>
                <a:cs typeface="Avenir"/>
                <a:sym typeface="Avenir"/>
              </a:rPr>
              <a:t>Introduction</a:t>
            </a:r>
            <a:endParaRPr b="1" sz="2900">
              <a:solidFill>
                <a:srgbClr val="595959"/>
              </a:solidFill>
              <a:latin typeface="Avenir"/>
              <a:ea typeface="Avenir"/>
              <a:cs typeface="Avenir"/>
              <a:sym typeface="Avenir"/>
            </a:endParaRPr>
          </a:p>
        </p:txBody>
      </p:sp>
      <p:sp>
        <p:nvSpPr>
          <p:cNvPr id="319" name="Google Shape;319;p15"/>
          <p:cNvSpPr txBox="1"/>
          <p:nvPr/>
        </p:nvSpPr>
        <p:spPr>
          <a:xfrm>
            <a:off x="6393288" y="3549718"/>
            <a:ext cx="2494500" cy="1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ctor"/>
              <a:ea typeface="Actor"/>
              <a:cs typeface="Actor"/>
              <a:sym typeface="Actor"/>
            </a:endParaRPr>
          </a:p>
        </p:txBody>
      </p:sp>
      <p:sp>
        <p:nvSpPr>
          <p:cNvPr id="320" name="Google Shape;320;p15"/>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01</a:t>
            </a:r>
            <a:endParaRPr sz="10000">
              <a:solidFill>
                <a:srgbClr val="FFFFFF"/>
              </a:solidFill>
              <a:latin typeface="Avenir"/>
              <a:ea typeface="Avenir"/>
              <a:cs typeface="Avenir"/>
              <a:sym typeface="Avenir"/>
            </a:endParaRPr>
          </a:p>
        </p:txBody>
      </p:sp>
      <p:cxnSp>
        <p:nvCxnSpPr>
          <p:cNvPr id="321" name="Google Shape;321;p15"/>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16"/>
          <p:cNvSpPr txBox="1"/>
          <p:nvPr/>
        </p:nvSpPr>
        <p:spPr>
          <a:xfrm>
            <a:off x="387900" y="83925"/>
            <a:ext cx="60087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Avenir"/>
                <a:ea typeface="Avenir"/>
                <a:cs typeface="Avenir"/>
                <a:sym typeface="Avenir"/>
              </a:rPr>
              <a:t>Introduction</a:t>
            </a:r>
            <a:endParaRPr sz="2700">
              <a:solidFill>
                <a:srgbClr val="595959"/>
              </a:solidFill>
              <a:latin typeface="Avenir"/>
              <a:ea typeface="Avenir"/>
              <a:cs typeface="Avenir"/>
              <a:sym typeface="Avenir"/>
            </a:endParaRPr>
          </a:p>
        </p:txBody>
      </p:sp>
      <p:sp>
        <p:nvSpPr>
          <p:cNvPr id="327" name="Google Shape;327;p16"/>
          <p:cNvSpPr/>
          <p:nvPr/>
        </p:nvSpPr>
        <p:spPr>
          <a:xfrm>
            <a:off x="464100" y="5211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1064143" y="5211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16"/>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30" name="Google Shape;330;p16"/>
          <p:cNvSpPr txBox="1"/>
          <p:nvPr/>
        </p:nvSpPr>
        <p:spPr>
          <a:xfrm>
            <a:off x="387900" y="982650"/>
            <a:ext cx="55233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latin typeface="Maven Pro"/>
                <a:ea typeface="Maven Pro"/>
                <a:cs typeface="Maven Pro"/>
                <a:sym typeface="Maven Pro"/>
              </a:rPr>
              <a:t>Nowadays, people from all around the world use social media sites to share information. Twitter for example is a platform in which users send, read posts known as `tweets' and interact with different communities. Users share their daily lives, post their opinions on everything such as brands and places. Companies can benefit from this massive platform by collecting data related to opinions on them. </a:t>
            </a:r>
            <a:endParaRPr sz="1700">
              <a:latin typeface="Maven Pro"/>
              <a:ea typeface="Maven Pro"/>
              <a:cs typeface="Maven Pro"/>
              <a:sym typeface="Maven Pro"/>
            </a:endParaRPr>
          </a:p>
          <a:p>
            <a:pPr indent="0" lvl="0" marL="0" rtl="0" algn="just">
              <a:spcBef>
                <a:spcPts val="0"/>
              </a:spcBef>
              <a:spcAft>
                <a:spcPts val="0"/>
              </a:spcAft>
              <a:buNone/>
            </a:pPr>
            <a:r>
              <a:t/>
            </a:r>
            <a:endParaRPr sz="1700">
              <a:latin typeface="Maven Pro"/>
              <a:ea typeface="Maven Pro"/>
              <a:cs typeface="Maven Pro"/>
              <a:sym typeface="Maven Pro"/>
            </a:endParaRPr>
          </a:p>
          <a:p>
            <a:pPr indent="457200" lvl="0" marL="0" rtl="0" algn="just">
              <a:spcBef>
                <a:spcPts val="0"/>
              </a:spcBef>
              <a:spcAft>
                <a:spcPts val="0"/>
              </a:spcAft>
              <a:buNone/>
            </a:pPr>
            <a:r>
              <a:rPr lang="en" sz="1700">
                <a:latin typeface="Maven Pro"/>
                <a:ea typeface="Maven Pro"/>
                <a:cs typeface="Maven Pro"/>
                <a:sym typeface="Maven Pro"/>
              </a:rPr>
              <a:t>The aim of this paper is to present a model that can perform analysis of real data collected from Twitter. Data in Twitter is highly unstructured which makes it difficult to analyze.</a:t>
            </a:r>
            <a:endParaRPr sz="1700">
              <a:solidFill>
                <a:srgbClr val="333333"/>
              </a:solidFill>
              <a:highlight>
                <a:srgbClr val="FFFFFF"/>
              </a:highlight>
              <a:latin typeface="Times New Roman"/>
              <a:ea typeface="Times New Roman"/>
              <a:cs typeface="Times New Roman"/>
              <a:sym typeface="Times New Roman"/>
            </a:endParaRPr>
          </a:p>
        </p:txBody>
      </p:sp>
      <p:pic>
        <p:nvPicPr>
          <p:cNvPr id="331" name="Google Shape;331;p16"/>
          <p:cNvPicPr preferRelativeResize="0"/>
          <p:nvPr/>
        </p:nvPicPr>
        <p:blipFill>
          <a:blip r:embed="rId4">
            <a:alphaModFix/>
          </a:blip>
          <a:stretch>
            <a:fillRect/>
          </a:stretch>
        </p:blipFill>
        <p:spPr>
          <a:xfrm>
            <a:off x="5980475" y="1766213"/>
            <a:ext cx="3050701" cy="18739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17"/>
          <p:cNvSpPr txBox="1"/>
          <p:nvPr/>
        </p:nvSpPr>
        <p:spPr>
          <a:xfrm>
            <a:off x="379950" y="7738"/>
            <a:ext cx="60087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Avenir"/>
                <a:ea typeface="Avenir"/>
                <a:cs typeface="Avenir"/>
                <a:sym typeface="Avenir"/>
              </a:rPr>
              <a:t>Real World </a:t>
            </a:r>
            <a:r>
              <a:rPr lang="en" sz="2500">
                <a:latin typeface="Avenir"/>
                <a:ea typeface="Avenir"/>
                <a:cs typeface="Avenir"/>
                <a:sym typeface="Avenir"/>
              </a:rPr>
              <a:t>Use Case</a:t>
            </a:r>
            <a:endParaRPr sz="2500">
              <a:solidFill>
                <a:srgbClr val="595959"/>
              </a:solidFill>
              <a:latin typeface="Avenir"/>
              <a:ea typeface="Avenir"/>
              <a:cs typeface="Avenir"/>
              <a:sym typeface="Avenir"/>
            </a:endParaRPr>
          </a:p>
        </p:txBody>
      </p:sp>
      <p:sp>
        <p:nvSpPr>
          <p:cNvPr id="337" name="Google Shape;337;p17"/>
          <p:cNvSpPr/>
          <p:nvPr/>
        </p:nvSpPr>
        <p:spPr>
          <a:xfrm>
            <a:off x="464100" y="5211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7"/>
          <p:cNvSpPr/>
          <p:nvPr/>
        </p:nvSpPr>
        <p:spPr>
          <a:xfrm>
            <a:off x="1064143" y="5211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7"/>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600">
              <a:solidFill>
                <a:srgbClr val="595959"/>
              </a:solidFill>
              <a:latin typeface="Avenir"/>
              <a:ea typeface="Avenir"/>
              <a:cs typeface="Avenir"/>
              <a:sym typeface="Avenir"/>
            </a:endParaRPr>
          </a:p>
        </p:txBody>
      </p:sp>
      <p:pic>
        <p:nvPicPr>
          <p:cNvPr id="340" name="Google Shape;340;p17"/>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41" name="Google Shape;341;p17"/>
          <p:cNvSpPr txBox="1"/>
          <p:nvPr/>
        </p:nvSpPr>
        <p:spPr>
          <a:xfrm>
            <a:off x="355725" y="848975"/>
            <a:ext cx="4899900" cy="492600"/>
          </a:xfrm>
          <a:prstGeom prst="rect">
            <a:avLst/>
          </a:prstGeom>
          <a:noFill/>
          <a:ln>
            <a:noFill/>
          </a:ln>
        </p:spPr>
        <p:txBody>
          <a:bodyPr anchorCtr="0" anchor="t" bIns="91425" lIns="91425" spcFirstLastPara="1" rIns="91425" wrap="square" tIns="91425">
            <a:spAutoFit/>
          </a:bodyPr>
          <a:lstStyle/>
          <a:p>
            <a:pPr indent="0" lvl="0" marL="0" rtl="0" algn="just">
              <a:lnSpc>
                <a:spcPct val="125000"/>
              </a:lnSpc>
              <a:spcBef>
                <a:spcPts val="900"/>
              </a:spcBef>
              <a:spcAft>
                <a:spcPts val="900"/>
              </a:spcAft>
              <a:buNone/>
            </a:pPr>
            <a:r>
              <a:t/>
            </a:r>
            <a:endParaRPr sz="2000">
              <a:latin typeface="Maven Pro"/>
              <a:ea typeface="Maven Pro"/>
              <a:cs typeface="Maven Pro"/>
              <a:sym typeface="Maven Pro"/>
            </a:endParaRPr>
          </a:p>
        </p:txBody>
      </p:sp>
      <p:pic>
        <p:nvPicPr>
          <p:cNvPr id="342" name="Google Shape;342;p17"/>
          <p:cNvPicPr preferRelativeResize="0"/>
          <p:nvPr/>
        </p:nvPicPr>
        <p:blipFill rotWithShape="1">
          <a:blip r:embed="rId4">
            <a:alphaModFix/>
          </a:blip>
          <a:srcRect b="9024" l="0" r="0" t="0"/>
          <a:stretch/>
        </p:blipFill>
        <p:spPr>
          <a:xfrm>
            <a:off x="5425525" y="0"/>
            <a:ext cx="3732275" cy="4679575"/>
          </a:xfrm>
          <a:prstGeom prst="rect">
            <a:avLst/>
          </a:prstGeom>
          <a:noFill/>
          <a:ln>
            <a:noFill/>
          </a:ln>
        </p:spPr>
      </p:pic>
      <p:pic>
        <p:nvPicPr>
          <p:cNvPr id="343" name="Google Shape;343;p17"/>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44" name="Google Shape;344;p17"/>
          <p:cNvSpPr txBox="1"/>
          <p:nvPr/>
        </p:nvSpPr>
        <p:spPr>
          <a:xfrm>
            <a:off x="556275" y="1458600"/>
            <a:ext cx="4498800" cy="25527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 sz="1700">
                <a:solidFill>
                  <a:srgbClr val="333333"/>
                </a:solidFill>
                <a:highlight>
                  <a:srgbClr val="FFFFFF"/>
                </a:highlight>
                <a:latin typeface="Maven Pro"/>
                <a:ea typeface="Maven Pro"/>
                <a:cs typeface="Maven Pro"/>
                <a:sym typeface="Maven Pro"/>
              </a:rPr>
              <a:t>Each tweet extracted classified into four categories that is “social”, “health”, “culture”, “economic”. Data was collected from my twitter Account and it is a developer account and Different machine learning algorithms were used.</a:t>
            </a:r>
            <a:endParaRPr sz="1700">
              <a:solidFill>
                <a:srgbClr val="333333"/>
              </a:solidFill>
              <a:highlight>
                <a:srgbClr val="FFFFFF"/>
              </a:highlight>
              <a:latin typeface="Maven Pro"/>
              <a:ea typeface="Maven Pro"/>
              <a:cs typeface="Maven Pro"/>
              <a:sym typeface="Maven Pro"/>
            </a:endParaRPr>
          </a:p>
          <a:p>
            <a:pPr indent="457200" lvl="0" marL="0" rtl="0" algn="just">
              <a:lnSpc>
                <a:spcPct val="115000"/>
              </a:lnSpc>
              <a:spcBef>
                <a:spcPts val="0"/>
              </a:spcBef>
              <a:spcAft>
                <a:spcPts val="0"/>
              </a:spcAft>
              <a:buNone/>
            </a:pPr>
            <a:r>
              <a:rPr lang="en" sz="1700">
                <a:solidFill>
                  <a:srgbClr val="333333"/>
                </a:solidFill>
                <a:highlight>
                  <a:srgbClr val="FFFFFF"/>
                </a:highlight>
                <a:latin typeface="Maven Pro"/>
                <a:ea typeface="Maven Pro"/>
                <a:cs typeface="Maven Pro"/>
                <a:sym typeface="Maven Pro"/>
              </a:rPr>
              <a:t>And tests by our self by analysing that this tweet is related with which </a:t>
            </a:r>
            <a:r>
              <a:rPr lang="en" sz="1700">
                <a:solidFill>
                  <a:srgbClr val="333333"/>
                </a:solidFill>
                <a:highlight>
                  <a:srgbClr val="FFFFFF"/>
                </a:highlight>
                <a:latin typeface="Maven Pro"/>
                <a:ea typeface="Maven Pro"/>
                <a:cs typeface="Maven Pro"/>
                <a:sym typeface="Maven Pro"/>
              </a:rPr>
              <a:t>Category</a:t>
            </a:r>
            <a:endParaRPr sz="1700">
              <a:solidFill>
                <a:srgbClr val="333333"/>
              </a:solidFill>
              <a:highlight>
                <a:srgbClr val="FFFFFF"/>
              </a:highlight>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18"/>
          <p:cNvSpPr txBox="1"/>
          <p:nvPr/>
        </p:nvSpPr>
        <p:spPr>
          <a:xfrm>
            <a:off x="4339925" y="1710350"/>
            <a:ext cx="4641300" cy="16878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b="1" lang="en" sz="2900">
                <a:solidFill>
                  <a:srgbClr val="595959"/>
                </a:solidFill>
                <a:latin typeface="Avenir"/>
                <a:ea typeface="Avenir"/>
                <a:cs typeface="Avenir"/>
                <a:sym typeface="Avenir"/>
              </a:rPr>
              <a:t>Setting Up Project </a:t>
            </a:r>
            <a:endParaRPr b="1" sz="2900">
              <a:solidFill>
                <a:srgbClr val="595959"/>
              </a:solidFill>
              <a:latin typeface="Avenir"/>
              <a:ea typeface="Avenir"/>
              <a:cs typeface="Avenir"/>
              <a:sym typeface="Avenir"/>
            </a:endParaRPr>
          </a:p>
          <a:p>
            <a:pPr indent="0" lvl="0" marL="0" rtl="0" algn="l">
              <a:spcBef>
                <a:spcPts val="0"/>
              </a:spcBef>
              <a:spcAft>
                <a:spcPts val="0"/>
              </a:spcAft>
              <a:buNone/>
            </a:pPr>
            <a:r>
              <a:rPr b="1" lang="en" sz="2200">
                <a:solidFill>
                  <a:srgbClr val="595959"/>
                </a:solidFill>
                <a:latin typeface="Avenir"/>
                <a:ea typeface="Avenir"/>
                <a:cs typeface="Avenir"/>
                <a:sym typeface="Avenir"/>
              </a:rPr>
              <a:t>( Building Block )</a:t>
            </a:r>
            <a:endParaRPr b="1" sz="2200">
              <a:solidFill>
                <a:srgbClr val="595959"/>
              </a:solidFill>
              <a:latin typeface="Avenir"/>
              <a:ea typeface="Avenir"/>
              <a:cs typeface="Avenir"/>
              <a:sym typeface="Avenir"/>
            </a:endParaRPr>
          </a:p>
        </p:txBody>
      </p:sp>
      <p:sp>
        <p:nvSpPr>
          <p:cNvPr id="350" name="Google Shape;350;p18"/>
          <p:cNvSpPr txBox="1"/>
          <p:nvPr/>
        </p:nvSpPr>
        <p:spPr>
          <a:xfrm>
            <a:off x="6393288" y="3549718"/>
            <a:ext cx="2494500" cy="1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ctor"/>
              <a:ea typeface="Actor"/>
              <a:cs typeface="Actor"/>
              <a:sym typeface="Actor"/>
            </a:endParaRPr>
          </a:p>
        </p:txBody>
      </p:sp>
      <p:sp>
        <p:nvSpPr>
          <p:cNvPr id="351" name="Google Shape;351;p18"/>
          <p:cNvSpPr/>
          <p:nvPr/>
        </p:nvSpPr>
        <p:spPr>
          <a:xfrm>
            <a:off x="352550" y="754788"/>
            <a:ext cx="3633900" cy="3633900"/>
          </a:xfrm>
          <a:prstGeom prst="rect">
            <a:avLst/>
          </a:prstGeom>
          <a:gradFill>
            <a:gsLst>
              <a:gs pos="0">
                <a:srgbClr val="008F9C"/>
              </a:gs>
              <a:gs pos="100000">
                <a:srgbClr val="94C23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0">
                <a:solidFill>
                  <a:srgbClr val="FFFFFF"/>
                </a:solidFill>
                <a:latin typeface="Avenir"/>
                <a:ea typeface="Avenir"/>
                <a:cs typeface="Avenir"/>
                <a:sym typeface="Avenir"/>
              </a:rPr>
              <a:t>02</a:t>
            </a:r>
            <a:endParaRPr sz="10000">
              <a:solidFill>
                <a:srgbClr val="FFFFFF"/>
              </a:solidFill>
              <a:latin typeface="Avenir"/>
              <a:ea typeface="Avenir"/>
              <a:cs typeface="Avenir"/>
              <a:sym typeface="Avenir"/>
            </a:endParaRPr>
          </a:p>
        </p:txBody>
      </p:sp>
      <p:cxnSp>
        <p:nvCxnSpPr>
          <p:cNvPr id="352" name="Google Shape;352;p18"/>
          <p:cNvCxnSpPr/>
          <p:nvPr/>
        </p:nvCxnSpPr>
        <p:spPr>
          <a:xfrm>
            <a:off x="4191001" y="1280149"/>
            <a:ext cx="0" cy="23958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19"/>
          <p:cNvSpPr txBox="1"/>
          <p:nvPr/>
        </p:nvSpPr>
        <p:spPr>
          <a:xfrm>
            <a:off x="393600" y="83950"/>
            <a:ext cx="5770200" cy="4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595959"/>
                </a:solidFill>
                <a:latin typeface="Avenir"/>
                <a:ea typeface="Avenir"/>
                <a:cs typeface="Avenir"/>
                <a:sym typeface="Avenir"/>
              </a:rPr>
              <a:t>Building Block : Clustering Algorithm</a:t>
            </a:r>
            <a:endParaRPr sz="2400">
              <a:solidFill>
                <a:srgbClr val="595959"/>
              </a:solidFill>
              <a:latin typeface="Avenir"/>
              <a:ea typeface="Avenir"/>
              <a:cs typeface="Avenir"/>
              <a:sym typeface="Avenir"/>
            </a:endParaRPr>
          </a:p>
        </p:txBody>
      </p:sp>
      <p:sp>
        <p:nvSpPr>
          <p:cNvPr id="358" name="Google Shape;358;p19"/>
          <p:cNvSpPr/>
          <p:nvPr/>
        </p:nvSpPr>
        <p:spPr>
          <a:xfrm>
            <a:off x="492650" y="5955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9"/>
          <p:cNvSpPr/>
          <p:nvPr/>
        </p:nvSpPr>
        <p:spPr>
          <a:xfrm>
            <a:off x="1153168" y="5955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0" name="Google Shape;360;p19"/>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61" name="Google Shape;361;p19"/>
          <p:cNvSpPr txBox="1"/>
          <p:nvPr/>
        </p:nvSpPr>
        <p:spPr>
          <a:xfrm>
            <a:off x="393600" y="669950"/>
            <a:ext cx="5179800" cy="43779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None/>
            </a:pPr>
            <a:r>
              <a:rPr lang="en" sz="2000">
                <a:solidFill>
                  <a:srgbClr val="161616"/>
                </a:solidFill>
                <a:highlight>
                  <a:srgbClr val="FFFFFF"/>
                </a:highlight>
                <a:latin typeface="Maven Pro"/>
                <a:ea typeface="Maven Pro"/>
                <a:cs typeface="Maven Pro"/>
                <a:sym typeface="Maven Pro"/>
              </a:rPr>
              <a:t>Clustering algorithms take the data and using some sort of similarity metrics, they form these groups – later these groups can be used in various business processes like information retrieval, pattern recognition, image processing, data compression, bioinformatics etc. In the Machine Learning process for Clustering, as mentioned above, a distance-based similarity metric plays a pivotal role in deciding the clustering.</a:t>
            </a:r>
            <a:endParaRPr sz="2000">
              <a:solidFill>
                <a:srgbClr val="161616"/>
              </a:solidFill>
              <a:highlight>
                <a:srgbClr val="FFFFFF"/>
              </a:highlight>
              <a:latin typeface="Maven Pro"/>
              <a:ea typeface="Maven Pro"/>
              <a:cs typeface="Maven Pro"/>
              <a:sym typeface="Maven Pro"/>
            </a:endParaRPr>
          </a:p>
          <a:p>
            <a:pPr indent="0" lvl="0" marL="0" rtl="0" algn="just">
              <a:lnSpc>
                <a:spcPct val="107916"/>
              </a:lnSpc>
              <a:spcBef>
                <a:spcPts val="1800"/>
              </a:spcBef>
              <a:spcAft>
                <a:spcPts val="1800"/>
              </a:spcAft>
              <a:buNone/>
            </a:pPr>
            <a:r>
              <a:t/>
            </a:r>
            <a:endParaRPr sz="2000">
              <a:solidFill>
                <a:srgbClr val="161616"/>
              </a:solidFill>
              <a:highlight>
                <a:srgbClr val="FFFFFF"/>
              </a:highlight>
              <a:latin typeface="Maven Pro"/>
              <a:ea typeface="Maven Pro"/>
              <a:cs typeface="Maven Pro"/>
              <a:sym typeface="Maven Pro"/>
            </a:endParaRPr>
          </a:p>
        </p:txBody>
      </p:sp>
      <p:sp>
        <p:nvSpPr>
          <p:cNvPr id="362" name="Google Shape;362;p19"/>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a:t>
            </a:r>
            <a:endParaRPr sz="600">
              <a:solidFill>
                <a:srgbClr val="595959"/>
              </a:solidFill>
              <a:latin typeface="Avenir"/>
              <a:ea typeface="Avenir"/>
              <a:cs typeface="Avenir"/>
              <a:sym typeface="Avenir"/>
            </a:endParaRPr>
          </a:p>
        </p:txBody>
      </p:sp>
      <p:sp>
        <p:nvSpPr>
          <p:cNvPr id="363" name="Google Shape;363;p19"/>
          <p:cNvSpPr txBox="1"/>
          <p:nvPr/>
        </p:nvSpPr>
        <p:spPr>
          <a:xfrm>
            <a:off x="393600" y="3132150"/>
            <a:ext cx="8547000" cy="369300"/>
          </a:xfrm>
          <a:prstGeom prst="rect">
            <a:avLst/>
          </a:prstGeom>
          <a:noFill/>
          <a:ln>
            <a:noFill/>
          </a:ln>
        </p:spPr>
        <p:txBody>
          <a:bodyPr anchorCtr="0" anchor="t" bIns="91425" lIns="91425" spcFirstLastPara="1" rIns="91425" wrap="square" tIns="91425">
            <a:spAutoFit/>
          </a:bodyPr>
          <a:lstStyle/>
          <a:p>
            <a:pPr indent="0" lvl="0" marL="0" rtl="0" algn="just">
              <a:spcBef>
                <a:spcPts val="2000"/>
              </a:spcBef>
              <a:spcAft>
                <a:spcPts val="0"/>
              </a:spcAft>
              <a:buNone/>
            </a:pPr>
            <a:r>
              <a:t/>
            </a:r>
            <a:endParaRPr sz="1200"/>
          </a:p>
        </p:txBody>
      </p:sp>
      <p:pic>
        <p:nvPicPr>
          <p:cNvPr id="364" name="Google Shape;364;p19"/>
          <p:cNvPicPr preferRelativeResize="0"/>
          <p:nvPr/>
        </p:nvPicPr>
        <p:blipFill>
          <a:blip r:embed="rId4">
            <a:alphaModFix/>
          </a:blip>
          <a:stretch>
            <a:fillRect/>
          </a:stretch>
        </p:blipFill>
        <p:spPr>
          <a:xfrm>
            <a:off x="5680875" y="764753"/>
            <a:ext cx="3350300" cy="36139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20"/>
          <p:cNvSpPr txBox="1"/>
          <p:nvPr/>
        </p:nvSpPr>
        <p:spPr>
          <a:xfrm>
            <a:off x="393600" y="83950"/>
            <a:ext cx="72834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595959"/>
                </a:solidFill>
                <a:latin typeface="Avenir"/>
                <a:ea typeface="Avenir"/>
                <a:cs typeface="Avenir"/>
                <a:sym typeface="Avenir"/>
              </a:rPr>
              <a:t>Building Block : </a:t>
            </a:r>
            <a:r>
              <a:rPr lang="en" sz="2400">
                <a:solidFill>
                  <a:srgbClr val="595959"/>
                </a:solidFill>
                <a:latin typeface="Avenir"/>
                <a:ea typeface="Avenir"/>
                <a:cs typeface="Avenir"/>
                <a:sym typeface="Avenir"/>
              </a:rPr>
              <a:t>K-Means Clustering Algorithm</a:t>
            </a:r>
            <a:endParaRPr sz="2400">
              <a:solidFill>
                <a:srgbClr val="595959"/>
              </a:solidFill>
              <a:latin typeface="Avenir"/>
              <a:ea typeface="Avenir"/>
              <a:cs typeface="Avenir"/>
              <a:sym typeface="Avenir"/>
            </a:endParaRPr>
          </a:p>
        </p:txBody>
      </p:sp>
      <p:sp>
        <p:nvSpPr>
          <p:cNvPr id="370" name="Google Shape;370;p20"/>
          <p:cNvSpPr/>
          <p:nvPr/>
        </p:nvSpPr>
        <p:spPr>
          <a:xfrm>
            <a:off x="492650" y="5955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0"/>
          <p:cNvSpPr/>
          <p:nvPr/>
        </p:nvSpPr>
        <p:spPr>
          <a:xfrm>
            <a:off x="1153168" y="5955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20"/>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73" name="Google Shape;373;p20"/>
          <p:cNvSpPr txBox="1"/>
          <p:nvPr/>
        </p:nvSpPr>
        <p:spPr>
          <a:xfrm>
            <a:off x="393600" y="977888"/>
            <a:ext cx="4780500" cy="1293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n" sz="1700">
                <a:latin typeface="Nunito"/>
                <a:ea typeface="Nunito"/>
                <a:cs typeface="Nunito"/>
                <a:sym typeface="Nunito"/>
              </a:rPr>
              <a:t>It is an iterative algorithm that divides the unlabeled dataset into k different clusters in such a way that each dataset belongs to only one group that has similar properties.</a:t>
            </a:r>
            <a:endParaRPr sz="2500">
              <a:solidFill>
                <a:srgbClr val="161616"/>
              </a:solidFill>
              <a:highlight>
                <a:srgbClr val="FFFFFF"/>
              </a:highlight>
              <a:latin typeface="Nunito"/>
              <a:ea typeface="Nunito"/>
              <a:cs typeface="Nunito"/>
              <a:sym typeface="Nunito"/>
            </a:endParaRPr>
          </a:p>
        </p:txBody>
      </p:sp>
      <p:sp>
        <p:nvSpPr>
          <p:cNvPr id="374" name="Google Shape;374;p20"/>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a:t>
            </a:r>
            <a:endParaRPr sz="600">
              <a:solidFill>
                <a:srgbClr val="595959"/>
              </a:solidFill>
              <a:latin typeface="Avenir"/>
              <a:ea typeface="Avenir"/>
              <a:cs typeface="Avenir"/>
              <a:sym typeface="Avenir"/>
            </a:endParaRPr>
          </a:p>
        </p:txBody>
      </p:sp>
      <p:sp>
        <p:nvSpPr>
          <p:cNvPr id="375" name="Google Shape;375;p20"/>
          <p:cNvSpPr txBox="1"/>
          <p:nvPr/>
        </p:nvSpPr>
        <p:spPr>
          <a:xfrm>
            <a:off x="546000" y="2456600"/>
            <a:ext cx="4628100" cy="1960800"/>
          </a:xfrm>
          <a:prstGeom prst="rect">
            <a:avLst/>
          </a:prstGeom>
          <a:noFill/>
          <a:ln>
            <a:noFill/>
          </a:ln>
        </p:spPr>
        <p:txBody>
          <a:bodyPr anchorCtr="0" anchor="t" bIns="91425" lIns="91425" spcFirstLastPara="1" rIns="91425" wrap="square" tIns="91425">
            <a:spAutoFit/>
          </a:bodyPr>
          <a:lstStyle/>
          <a:p>
            <a:pPr indent="457200" lvl="0" marL="0" rtl="0" algn="just">
              <a:lnSpc>
                <a:spcPct val="107916"/>
              </a:lnSpc>
              <a:spcBef>
                <a:spcPts val="0"/>
              </a:spcBef>
              <a:spcAft>
                <a:spcPts val="0"/>
              </a:spcAft>
              <a:buNone/>
            </a:pPr>
            <a:r>
              <a:rPr lang="en" sz="1700">
                <a:latin typeface="Maven Pro"/>
                <a:ea typeface="Maven Pro"/>
                <a:cs typeface="Maven Pro"/>
                <a:sym typeface="Maven Pro"/>
              </a:rPr>
              <a:t>It allows us to cluster the data into different groups and a convenient way to discover the categories of groups in the unlabeled dataset on its own without the need for any training.</a:t>
            </a:r>
            <a:endParaRPr sz="1700">
              <a:latin typeface="Maven Pro"/>
              <a:ea typeface="Maven Pro"/>
              <a:cs typeface="Maven Pro"/>
              <a:sym typeface="Maven Pro"/>
            </a:endParaRPr>
          </a:p>
          <a:p>
            <a:pPr indent="0" lvl="0" marL="0" rtl="0" algn="just">
              <a:lnSpc>
                <a:spcPct val="107916"/>
              </a:lnSpc>
              <a:spcBef>
                <a:spcPts val="800"/>
              </a:spcBef>
              <a:spcAft>
                <a:spcPts val="800"/>
              </a:spcAft>
              <a:buNone/>
            </a:pPr>
            <a:r>
              <a:t/>
            </a:r>
            <a:endParaRPr i="1" sz="1700">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21"/>
          <p:cNvSpPr txBox="1"/>
          <p:nvPr/>
        </p:nvSpPr>
        <p:spPr>
          <a:xfrm>
            <a:off x="393600" y="83950"/>
            <a:ext cx="72834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595959"/>
                </a:solidFill>
                <a:latin typeface="Avenir"/>
                <a:ea typeface="Avenir"/>
                <a:cs typeface="Avenir"/>
                <a:sym typeface="Avenir"/>
              </a:rPr>
              <a:t>Building Block : K-Means Clustering Algorithm</a:t>
            </a:r>
            <a:endParaRPr sz="2400">
              <a:solidFill>
                <a:srgbClr val="595959"/>
              </a:solidFill>
              <a:latin typeface="Avenir"/>
              <a:ea typeface="Avenir"/>
              <a:cs typeface="Avenir"/>
              <a:sym typeface="Avenir"/>
            </a:endParaRPr>
          </a:p>
        </p:txBody>
      </p:sp>
      <p:sp>
        <p:nvSpPr>
          <p:cNvPr id="381" name="Google Shape;381;p21"/>
          <p:cNvSpPr/>
          <p:nvPr/>
        </p:nvSpPr>
        <p:spPr>
          <a:xfrm>
            <a:off x="492650" y="595542"/>
            <a:ext cx="571500" cy="74400"/>
          </a:xfrm>
          <a:prstGeom prst="rect">
            <a:avLst/>
          </a:prstGeom>
          <a:solidFill>
            <a:srgbClr val="028D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1"/>
          <p:cNvSpPr/>
          <p:nvPr/>
        </p:nvSpPr>
        <p:spPr>
          <a:xfrm>
            <a:off x="1153168" y="595542"/>
            <a:ext cx="571500" cy="74400"/>
          </a:xfrm>
          <a:prstGeom prst="rect">
            <a:avLst/>
          </a:prstGeom>
          <a:solidFill>
            <a:srgbClr val="95C1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21"/>
          <p:cNvPicPr preferRelativeResize="0"/>
          <p:nvPr/>
        </p:nvPicPr>
        <p:blipFill>
          <a:blip r:embed="rId3">
            <a:alphaModFix/>
          </a:blip>
          <a:stretch>
            <a:fillRect/>
          </a:stretch>
        </p:blipFill>
        <p:spPr>
          <a:xfrm>
            <a:off x="8585429" y="60138"/>
            <a:ext cx="445750" cy="494276"/>
          </a:xfrm>
          <a:prstGeom prst="rect">
            <a:avLst/>
          </a:prstGeom>
          <a:noFill/>
          <a:ln>
            <a:noFill/>
          </a:ln>
        </p:spPr>
      </p:pic>
      <p:sp>
        <p:nvSpPr>
          <p:cNvPr id="384" name="Google Shape;384;p21"/>
          <p:cNvSpPr txBox="1"/>
          <p:nvPr/>
        </p:nvSpPr>
        <p:spPr>
          <a:xfrm>
            <a:off x="8077200" y="4881000"/>
            <a:ext cx="1080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595959"/>
                </a:solidFill>
                <a:latin typeface="Avenir"/>
                <a:ea typeface="Avenir"/>
                <a:cs typeface="Avenir"/>
                <a:sym typeface="Avenir"/>
              </a:rPr>
              <a:t>:</a:t>
            </a:r>
            <a:endParaRPr sz="600">
              <a:solidFill>
                <a:srgbClr val="595959"/>
              </a:solidFill>
              <a:latin typeface="Avenir"/>
              <a:ea typeface="Avenir"/>
              <a:cs typeface="Avenir"/>
              <a:sym typeface="Avenir"/>
            </a:endParaRPr>
          </a:p>
        </p:txBody>
      </p:sp>
      <p:pic>
        <p:nvPicPr>
          <p:cNvPr id="385" name="Google Shape;385;p21"/>
          <p:cNvPicPr preferRelativeResize="0"/>
          <p:nvPr/>
        </p:nvPicPr>
        <p:blipFill>
          <a:blip r:embed="rId4">
            <a:alphaModFix/>
          </a:blip>
          <a:stretch>
            <a:fillRect/>
          </a:stretch>
        </p:blipFill>
        <p:spPr>
          <a:xfrm>
            <a:off x="1153175" y="1223950"/>
            <a:ext cx="6762750" cy="341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